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23" r:id="rId2"/>
    <p:sldId id="266" r:id="rId3"/>
    <p:sldId id="619" r:id="rId4"/>
    <p:sldId id="624" r:id="rId5"/>
    <p:sldId id="260" r:id="rId6"/>
    <p:sldId id="257" r:id="rId7"/>
    <p:sldId id="262" r:id="rId8"/>
    <p:sldId id="258" r:id="rId9"/>
    <p:sldId id="259" r:id="rId10"/>
    <p:sldId id="618" r:id="rId11"/>
    <p:sldId id="625" r:id="rId12"/>
  </p:sldIdLst>
  <p:sldSz cx="9144000" cy="5143500" type="screen16x9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Fedorochko" initials="GF" lastIdx="12" clrIdx="0">
    <p:extLst>
      <p:ext uri="{19B8F6BF-5375-455C-9EA6-DF929625EA0E}">
        <p15:presenceInfo xmlns:p15="http://schemas.microsoft.com/office/powerpoint/2012/main" userId="S-1-5-21-1657109990-1688869128-1844936127-1081" providerId="AD"/>
      </p:ext>
    </p:extLst>
  </p:cmAuthor>
  <p:cmAuthor id="2" name="Amanda Robert" initials="AR" lastIdx="5" clrIdx="1">
    <p:extLst>
      <p:ext uri="{19B8F6BF-5375-455C-9EA6-DF929625EA0E}">
        <p15:presenceInfo xmlns:p15="http://schemas.microsoft.com/office/powerpoint/2012/main" userId="S-1-5-21-1657109990-1688869128-1844936127-67775" providerId="AD"/>
      </p:ext>
    </p:extLst>
  </p:cmAuthor>
  <p:cmAuthor id="3" name="Anna King" initials="AK" lastIdx="4" clrIdx="2">
    <p:extLst>
      <p:ext uri="{19B8F6BF-5375-455C-9EA6-DF929625EA0E}">
        <p15:presenceInfo xmlns:p15="http://schemas.microsoft.com/office/powerpoint/2012/main" userId="S-1-5-21-1657109990-1688869128-1844936127-67582" providerId="AD"/>
      </p:ext>
    </p:extLst>
  </p:cmAuthor>
  <p:cmAuthor id="4" name="Katie Laatsch Fink" initials="KLF" lastIdx="17" clrIdx="3">
    <p:extLst>
      <p:ext uri="{19B8F6BF-5375-455C-9EA6-DF929625EA0E}">
        <p15:presenceInfo xmlns:p15="http://schemas.microsoft.com/office/powerpoint/2012/main" userId="S-1-5-21-1657109990-1688869128-1844936127-61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1"/>
    <a:srgbClr val="ED9F18"/>
    <a:srgbClr val="0F5E72"/>
    <a:srgbClr val="3970C5"/>
    <a:srgbClr val="0F5E73"/>
    <a:srgbClr val="FCC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081" autoAdjust="0"/>
  </p:normalViewPr>
  <p:slideViewPr>
    <p:cSldViewPr snapToGrid="0" snapToObjects="1">
      <p:cViewPr varScale="1">
        <p:scale>
          <a:sx n="90" d="100"/>
          <a:sy n="90" d="100"/>
        </p:scale>
        <p:origin x="62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900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45" cy="461193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8145" cy="461193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r">
              <a:defRPr sz="1100"/>
            </a:lvl1pPr>
          </a:lstStyle>
          <a:p>
            <a:fld id="{5E2158CA-FF36-4BA0-88BB-220559438CA9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8"/>
            <a:ext cx="3038145" cy="461193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l">
              <a:defRPr sz="1100"/>
            </a:lvl1pPr>
          </a:lstStyle>
          <a:p>
            <a:r>
              <a:rPr lang="en-US" dirty="0"/>
              <a:t>Banner &amp; Witcoff,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8"/>
            <a:ext cx="3038145" cy="461193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r">
              <a:defRPr sz="1100"/>
            </a:lvl1pPr>
          </a:lstStyle>
          <a:p>
            <a:fld id="{70C4759B-2CDD-46CB-A023-1FD048298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5848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r">
              <a:defRPr sz="1200"/>
            </a:lvl1pPr>
          </a:lstStyle>
          <a:p>
            <a:fld id="{9820F5F0-150B-4185-B9D9-CDDCADCE2E68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5325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6" rIns="92290" bIns="46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290" tIns="46146" rIns="92290" bIns="461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l">
              <a:defRPr sz="1200"/>
            </a:lvl1pPr>
          </a:lstStyle>
          <a:p>
            <a:r>
              <a:rPr lang="en-US" dirty="0"/>
              <a:t>Banner &amp; Witcoff,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r">
              <a:defRPr sz="1200"/>
            </a:lvl1pPr>
          </a:lstStyle>
          <a:p>
            <a:fld id="{4B4E6626-F24B-8E49-A275-247763E23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8156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17" y="1033886"/>
            <a:ext cx="5600366" cy="751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E13BE2-2596-491C-BA69-1447BA10D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8D148-2567-46A0-8AE9-5D5B61C1F9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414" y="2220489"/>
            <a:ext cx="3644900" cy="7112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8A165F6-F2A7-4973-B751-48108ADC6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81" y="3097752"/>
            <a:ext cx="6153812" cy="4741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6ACF0CB-21E4-43CC-A860-CA277B275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81" y="3571875"/>
            <a:ext cx="3952657" cy="3346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32671C-669F-4F8C-815B-7AE46C64F4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B05B4B-0569-4E9A-BB36-3AD1D6F6A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71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9BE0-B55B-4596-95D5-844F50CC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A176-BCAC-4842-8AF0-9802D2ADD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BECD4-B44A-4E23-BC8B-3E8A3709B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14727-295B-479A-82AD-BBB31FDA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E25-8D26-4BD2-9161-6E0F90C964D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C1CD0-CD43-4E69-AE78-D245BED7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D04B2-9258-4875-9849-4EF4F6B8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FFD-4FBC-43FE-80A5-29C09445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56060A5-E3E8-4706-BCE1-75AC75A9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5"/>
            <a:ext cx="8071842" cy="26795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D7DA92D-B73C-401C-B4EA-06D82999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8071842" cy="298132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0F5E73"/>
              </a:buClr>
              <a:buFont typeface="Arial" panose="020B0604020202020204" pitchFamily="34" charset="0"/>
              <a:buChar char="•"/>
              <a:defRPr sz="15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557213" indent="-214313"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35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marL="857250" indent="-171450">
              <a:buClr>
                <a:srgbClr val="0F5E73"/>
              </a:buClr>
              <a:buFont typeface="Arial" panose="020B0604020202020204" pitchFamily="34" charset="0"/>
              <a:buChar char="•"/>
              <a:defRPr sz="12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marL="1200150" indent="-171450">
              <a:buClr>
                <a:srgbClr val="0F5E73"/>
              </a:buClr>
              <a:buFont typeface="Courier New" panose="02070309020205020404" pitchFamily="49" charset="0"/>
              <a:buChar char="o"/>
              <a:defRPr sz="105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marL="1543050" indent="-171450">
              <a:buClr>
                <a:srgbClr val="0F5E73"/>
              </a:buClr>
              <a:buFont typeface="Arial" panose="020B0604020202020204" pitchFamily="34" charset="0"/>
              <a:buChar char="•"/>
              <a:defRPr sz="9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02AE66-247D-47F6-93E8-2DA98F4E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1218" y="4777285"/>
            <a:ext cx="1448093" cy="2172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14B25A-A51B-43B8-9192-DB2CC0C6CBCB}"/>
              </a:ext>
            </a:extLst>
          </p:cNvPr>
          <p:cNvSpPr/>
          <p:nvPr userDrawn="1"/>
        </p:nvSpPr>
        <p:spPr>
          <a:xfrm>
            <a:off x="0" y="-9475"/>
            <a:ext cx="9144000" cy="141412"/>
          </a:xfrm>
          <a:prstGeom prst="rect">
            <a:avLst/>
          </a:prstGeom>
          <a:solidFill>
            <a:srgbClr val="3A8D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F1DBADD2-0DD5-4B3C-942A-79D423E22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670464" y="4778692"/>
            <a:ext cx="5164281" cy="357188"/>
          </a:xfrm>
          <a:prstGeom prst="rect">
            <a:avLst/>
          </a:prstGeom>
        </p:spPr>
        <p:txBody>
          <a:bodyPr/>
          <a:lstStyle>
            <a:lvl1pPr algn="ctr">
              <a:defRPr sz="825">
                <a:solidFill>
                  <a:srgbClr val="004D7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3C52CA9-FEC0-4653-AA6C-4ECC5C364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4771074"/>
            <a:ext cx="492990" cy="36508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pPr>
              <a:defRPr/>
            </a:pPr>
            <a:fld id="{A2A408FD-1244-41CF-AC51-FF46BE880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939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F477-1F0C-4996-9BAA-85597D7D6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FA936-42ED-4368-B27F-7A4B16837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91AE3-44D0-4ECA-ADCD-7E313128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E25-8D26-4BD2-9161-6E0F90C964D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F523-F3E0-4B91-A996-2B271614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2900-0382-4057-BE02-B6DB1DDA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FFD-4FBC-43FE-80A5-29C09445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4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9EC2-600D-433C-B11F-E5001B8A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0FF28-3DD1-49D4-A276-ADD6E7E1F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EC63-D4DC-4BD4-BA02-CC268121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E25-8D26-4BD2-9161-6E0F90C964D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F0E0C-4459-4316-A7BF-11D116F0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DA0E7-EFC3-49CD-8F60-036BCF52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FFD-4FBC-43FE-80A5-29C09445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56060A5-E3E8-4706-BCE1-75AC75A9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5"/>
            <a:ext cx="8071842" cy="26795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D7DA92D-B73C-401C-B4EA-06D82999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8071842" cy="298132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0F5E73"/>
              </a:buClr>
              <a:buFont typeface="Arial" panose="020B0604020202020204" pitchFamily="34" charset="0"/>
              <a:buChar char="•"/>
              <a:defRPr sz="15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557213" indent="-214313"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35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marL="857250" indent="-171450">
              <a:buClr>
                <a:srgbClr val="0F5E73"/>
              </a:buClr>
              <a:buFont typeface="Arial" panose="020B0604020202020204" pitchFamily="34" charset="0"/>
              <a:buChar char="•"/>
              <a:defRPr sz="12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marL="1200150" indent="-171450">
              <a:buClr>
                <a:srgbClr val="0F5E73"/>
              </a:buClr>
              <a:buFont typeface="Courier New" panose="02070309020205020404" pitchFamily="49" charset="0"/>
              <a:buChar char="o"/>
              <a:defRPr sz="105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marL="1543050" indent="-171450">
              <a:buClr>
                <a:srgbClr val="0F5E73"/>
              </a:buClr>
              <a:buFont typeface="Arial" panose="020B0604020202020204" pitchFamily="34" charset="0"/>
              <a:buChar char="•"/>
              <a:defRPr sz="9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02AE66-247D-47F6-93E8-2DA98F4E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1218" y="4777285"/>
            <a:ext cx="1448093" cy="2172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14B25A-A51B-43B8-9192-DB2CC0C6CBCB}"/>
              </a:ext>
            </a:extLst>
          </p:cNvPr>
          <p:cNvSpPr/>
          <p:nvPr userDrawn="1"/>
        </p:nvSpPr>
        <p:spPr>
          <a:xfrm>
            <a:off x="0" y="-9475"/>
            <a:ext cx="9144000" cy="141412"/>
          </a:xfrm>
          <a:prstGeom prst="rect">
            <a:avLst/>
          </a:prstGeom>
          <a:solidFill>
            <a:srgbClr val="3A8D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F1DBADD2-0DD5-4B3C-942A-79D423E22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670464" y="4778692"/>
            <a:ext cx="5164281" cy="357188"/>
          </a:xfrm>
          <a:prstGeom prst="rect">
            <a:avLst/>
          </a:prstGeom>
        </p:spPr>
        <p:txBody>
          <a:bodyPr/>
          <a:lstStyle>
            <a:lvl1pPr algn="ctr">
              <a:defRPr sz="825">
                <a:solidFill>
                  <a:srgbClr val="004D7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3C52CA9-FEC0-4653-AA6C-4ECC5C364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4771074"/>
            <a:ext cx="492990" cy="36508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D71"/>
                </a:solidFill>
              </a:defRPr>
            </a:lvl1pPr>
          </a:lstStyle>
          <a:p>
            <a:pPr>
              <a:defRPr/>
            </a:pPr>
            <a:fld id="{A2A408FD-1244-41CF-AC51-FF46BE880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24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783E62-006D-44EC-8794-DC12D3564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28C22-1DBD-4AAB-84B9-034FF153E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244" y="2334924"/>
            <a:ext cx="3644900" cy="7112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CAF9FC6-14CD-42B1-A89A-F2CAE6A3DA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81" y="3571875"/>
            <a:ext cx="3952657" cy="3346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0" i="0" baseline="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9FFA95-8FF8-8E41-82E4-D61246394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81" y="3097752"/>
            <a:ext cx="6153812" cy="4741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0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 Here</a:t>
            </a:r>
          </a:p>
        </p:txBody>
      </p:sp>
    </p:spTree>
    <p:extLst>
      <p:ext uri="{BB962C8B-B14F-4D97-AF65-F5344CB8AC3E}">
        <p14:creationId xmlns:p14="http://schemas.microsoft.com/office/powerpoint/2010/main" val="401945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DD5FB6-1FF9-4E46-9CFC-1F0165438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601439"/>
            <a:ext cx="9144000" cy="542925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DC086B76-1FF2-45A5-9057-F3C05A935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4771073"/>
            <a:ext cx="492990" cy="3650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A408FD-1244-41CF-AC51-FF46BE880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6B19BB2-4397-4BD8-857C-7EA607CE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4"/>
            <a:ext cx="8071842" cy="267958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6B8360B-BA73-48FE-B613-64FEDC82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8071842" cy="29813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E73"/>
              </a:buClr>
              <a:buFont typeface="Arial" panose="020B0604020202020204" pitchFamily="34" charset="0"/>
              <a:buChar char="•"/>
              <a:defRPr sz="20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742950" indent="-285750"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marL="11430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6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marL="1600200" indent="-228600">
              <a:buClr>
                <a:srgbClr val="0F5E73"/>
              </a:buClr>
              <a:buFont typeface="Courier New" panose="02070309020205020404" pitchFamily="49" charset="0"/>
              <a:buChar char="o"/>
              <a:defRPr sz="14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marL="20574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2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EF634-0E8D-46BA-8CE5-97799A772605}"/>
              </a:ext>
            </a:extLst>
          </p:cNvPr>
          <p:cNvSpPr/>
          <p:nvPr userDrawn="1"/>
        </p:nvSpPr>
        <p:spPr>
          <a:xfrm>
            <a:off x="0" y="-9475"/>
            <a:ext cx="9144000" cy="141412"/>
          </a:xfrm>
          <a:prstGeom prst="rect">
            <a:avLst/>
          </a:prstGeom>
          <a:solidFill>
            <a:srgbClr val="3A8D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2331D9-67A2-4CAA-9BB5-55C6AC4A9A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218" y="4724494"/>
            <a:ext cx="1447800" cy="28956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EDC5DA-B2BA-F642-902C-089904ED68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0464" y="4771288"/>
            <a:ext cx="5128829" cy="267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test footer</a:t>
            </a:r>
          </a:p>
        </p:txBody>
      </p:sp>
    </p:spTree>
    <p:extLst>
      <p:ext uri="{BB962C8B-B14F-4D97-AF65-F5344CB8AC3E}">
        <p14:creationId xmlns:p14="http://schemas.microsoft.com/office/powerpoint/2010/main" val="8586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56060A5-E3E8-4706-BCE1-75AC75A9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4"/>
            <a:ext cx="8071842" cy="267958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D7DA92D-B73C-401C-B4EA-06D82999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8071842" cy="29813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E73"/>
              </a:buClr>
              <a:buFont typeface="Arial" panose="020B0604020202020204" pitchFamily="34" charset="0"/>
              <a:buChar char="•"/>
              <a:defRPr sz="20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742950" indent="-285750"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marL="11430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6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marL="1600200" indent="-228600">
              <a:buClr>
                <a:srgbClr val="0F5E73"/>
              </a:buClr>
              <a:buFont typeface="Courier New" panose="02070309020205020404" pitchFamily="49" charset="0"/>
              <a:buChar char="o"/>
              <a:defRPr sz="14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marL="20574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2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02AE66-247D-47F6-93E8-2DA98F4E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1218" y="4724494"/>
            <a:ext cx="1447800" cy="2895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14B25A-A51B-43B8-9192-DB2CC0C6CBCB}"/>
              </a:ext>
            </a:extLst>
          </p:cNvPr>
          <p:cNvSpPr/>
          <p:nvPr userDrawn="1"/>
        </p:nvSpPr>
        <p:spPr>
          <a:xfrm>
            <a:off x="0" y="-9475"/>
            <a:ext cx="9144000" cy="141412"/>
          </a:xfrm>
          <a:prstGeom prst="rect">
            <a:avLst/>
          </a:prstGeom>
          <a:solidFill>
            <a:srgbClr val="3A8D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3C52CA9-FEC0-4653-AA6C-4ECC5C364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4771073"/>
            <a:ext cx="492990" cy="3650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A408FD-1244-41CF-AC51-FF46BE880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D58246E-480E-384E-AA60-BDFADF819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0464" y="4771288"/>
            <a:ext cx="5128829" cy="267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test 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98874" y="4913579"/>
            <a:ext cx="372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D9F01F-A0B3-498F-BE34-79D421999D41}" type="slidenum">
              <a:rPr lang="en-US" sz="1200" smtClean="0">
                <a:solidFill>
                  <a:schemeClr val="bg1"/>
                </a:solidFill>
              </a:rPr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C68983-1C23-4187-94FC-1A9268755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708400" cy="51435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338853-3EF3-4741-AD95-54342F5C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18414"/>
            <a:ext cx="2908300" cy="2228849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2400" b="0" i="0">
                <a:solidFill>
                  <a:srgbClr val="FFFFFF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855AC0-C33E-4115-85D6-8C0E24CE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272" y="937552"/>
            <a:ext cx="4678019" cy="33311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E73"/>
              </a:buClr>
              <a:buFont typeface="Arial" panose="020B0604020202020204" pitchFamily="34" charset="0"/>
              <a:buChar char="•"/>
              <a:defRPr sz="20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742950" indent="-285750"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marL="11430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6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marL="1600200" indent="-228600">
              <a:buClr>
                <a:srgbClr val="0F5E73"/>
              </a:buClr>
              <a:buFont typeface="Courier New" panose="02070309020205020404" pitchFamily="49" charset="0"/>
              <a:buChar char="o"/>
              <a:defRPr sz="14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marL="20574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2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001AA40-CEE0-48AB-BD2E-2B7830AE0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4771073"/>
            <a:ext cx="492990" cy="3650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A408FD-1244-41CF-AC51-FF46BE880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940724-105B-44DB-8A0A-15EB6957A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218" y="4664057"/>
            <a:ext cx="1447800" cy="28956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DD5438-2A51-CC45-ADBD-C0DBD7205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5864" y="384030"/>
            <a:ext cx="4712426" cy="42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4D7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None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None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None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2DDA7E1-39C8-7C44-894E-036D4D92D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464" y="4771288"/>
            <a:ext cx="5128829" cy="267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test 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3A5E87-B984-43C8-AE2E-16D32ABE7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CF1DC4-17AB-428B-945B-6F291FC50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2401359"/>
            <a:ext cx="8229600" cy="3407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2800" b="0" i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458FB-4E0B-437F-A836-C5A47ED0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CF1DC4-17AB-428B-945B-6F291FC50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2401359"/>
            <a:ext cx="8229600" cy="3407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28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93591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1F758-B933-4451-B949-CFCDB65BE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58375-C5DB-488D-B189-C1AB4E215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1" r:id="rId3"/>
    <p:sldLayoutId id="2147483652" r:id="rId4"/>
    <p:sldLayoutId id="2147483654" r:id="rId5"/>
    <p:sldLayoutId id="2147483653" r:id="rId6"/>
    <p:sldLayoutId id="2147483682" r:id="rId7"/>
    <p:sldLayoutId id="2147483660" r:id="rId8"/>
    <p:sldLayoutId id="2147483683" r:id="rId9"/>
    <p:sldLayoutId id="2147483675" r:id="rId10"/>
    <p:sldLayoutId id="2147483680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F5E73"/>
          </a:solidFill>
          <a:latin typeface="Calibri (Headings)"/>
          <a:ea typeface="+mj-ea"/>
          <a:cs typeface="Calibri (Headings)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zmart.com.au/product/new-marvel-the-avengers-character-iron-man-red-gold-mask-metal-keyring-keychain-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D837-91FC-47DD-BDD4-820463235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181" y="3531825"/>
            <a:ext cx="6153812" cy="47412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ED9F18"/>
                </a:solidFill>
              </a:rPr>
              <a:t>Design Patent Titles </a:t>
            </a:r>
            <a:br>
              <a:rPr lang="en-US" dirty="0"/>
            </a:br>
            <a:r>
              <a:rPr lang="en-US" dirty="0"/>
              <a:t>Do they matter? How much? Should they matter? How should you pick one?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8BDC-C926-41A3-A890-FEF66B373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181" y="4436656"/>
            <a:ext cx="3952657" cy="334674"/>
          </a:xfrm>
        </p:spPr>
        <p:txBody>
          <a:bodyPr/>
          <a:lstStyle/>
          <a:p>
            <a:r>
              <a:rPr lang="en-US" dirty="0"/>
              <a:t>Robert S. Katz</a:t>
            </a:r>
          </a:p>
          <a:p>
            <a:r>
              <a:rPr lang="en-US" dirty="0"/>
              <a:t>rkatz@bannerwitcoff.com</a:t>
            </a:r>
          </a:p>
        </p:txBody>
      </p:sp>
    </p:spTree>
    <p:extLst>
      <p:ext uri="{BB962C8B-B14F-4D97-AF65-F5344CB8AC3E}">
        <p14:creationId xmlns:p14="http://schemas.microsoft.com/office/powerpoint/2010/main" val="356702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P.S. PRODUCTS v. ACTIVISION BLIZZARD</a:t>
            </a:r>
            <a:br>
              <a:rPr lang="en-US" i="1" dirty="0"/>
            </a:br>
            <a:r>
              <a:rPr lang="en-US" i="1" dirty="0"/>
              <a:t>-- </a:t>
            </a:r>
            <a:r>
              <a:rPr lang="en-US" dirty="0"/>
              <a:t>US DC ARKANSAS </a:t>
            </a:r>
            <a:endParaRPr lang="en-US" alt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352149" y="1372641"/>
            <a:ext cx="4545916" cy="32348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Design patent to weapon (brass knuckles + shock feature) Title “Stun Gun” </a:t>
            </a:r>
          </a:p>
          <a:p>
            <a:r>
              <a:rPr lang="en-US" altLang="en-US" dirty="0"/>
              <a:t>Video game maker made virtual weapon for game characters</a:t>
            </a:r>
          </a:p>
          <a:p>
            <a:pPr lvl="1"/>
            <a:r>
              <a:rPr lang="en-US" altLang="en-US" dirty="0"/>
              <a:t>Used in </a:t>
            </a:r>
            <a:r>
              <a:rPr lang="en-US" i="1" dirty="0"/>
              <a:t>Call of Duty, Black Ops II</a:t>
            </a:r>
            <a:endParaRPr lang="en-US" altLang="en-US" dirty="0"/>
          </a:p>
          <a:p>
            <a:pPr lvl="1"/>
            <a:r>
              <a:rPr lang="en-US" altLang="en-US" dirty="0"/>
              <a:t>Looked nothing like the design patent </a:t>
            </a:r>
          </a:p>
          <a:p>
            <a:pPr lvl="1"/>
            <a:r>
              <a:rPr lang="en-US" dirty="0"/>
              <a:t>Activision Blizzard did not make or sell physical </a:t>
            </a:r>
            <a:r>
              <a:rPr lang="en-US" dirty="0" err="1"/>
              <a:t>Galvaknuckles</a:t>
            </a:r>
            <a:r>
              <a:rPr lang="en-US" dirty="0"/>
              <a:t>.</a:t>
            </a:r>
            <a:endParaRPr lang="en-US" altLang="en-US" dirty="0"/>
          </a:p>
          <a:p>
            <a:r>
              <a:rPr lang="en-US" altLang="en-US" dirty="0"/>
              <a:t>Dismissed for failure to state a claim (based on literal language from Gorham test)</a:t>
            </a:r>
          </a:p>
          <a:p>
            <a:pPr lvl="1"/>
            <a:r>
              <a:rPr lang="en-US" dirty="0"/>
              <a:t>"[n]o reasonable person would purchase defendants’ video game believing that they were purchasing plaintiffs’ stun gun”</a:t>
            </a:r>
            <a:endParaRPr lang="en-US" altLang="en-US" dirty="0"/>
          </a:p>
          <a:p>
            <a:pPr marL="342900" lvl="1" indent="0">
              <a:buNone/>
            </a:pP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0615" y="468207"/>
            <a:ext cx="1987084" cy="158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39165" y="2255341"/>
            <a:ext cx="18564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i="1" dirty="0"/>
              <a:t>P.S. Products' D561,294</a:t>
            </a:r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5945056" y="4779796"/>
            <a:ext cx="28890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Activision Blizzard's </a:t>
            </a:r>
            <a:r>
              <a:rPr lang="en-US" sz="1200" b="1" i="1" dirty="0" err="1"/>
              <a:t>Galvaknuckles</a:t>
            </a:r>
            <a:endParaRPr lang="en-US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93" y="3143875"/>
            <a:ext cx="1924902" cy="12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12" y="2796379"/>
            <a:ext cx="1844119" cy="19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7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3915EB-24F5-48B9-B743-F439D695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– </a:t>
            </a:r>
            <a:br>
              <a:rPr lang="en-US" dirty="0"/>
            </a:br>
            <a:r>
              <a:rPr lang="en-US" dirty="0"/>
              <a:t>clear statutory language vs. case law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F2B57-29AD-4A5D-93D8-959F74E8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18" y="1504622"/>
            <a:ext cx="4659329" cy="2981325"/>
          </a:xfrm>
        </p:spPr>
        <p:txBody>
          <a:bodyPr>
            <a:noAutofit/>
          </a:bodyPr>
          <a:lstStyle/>
          <a:p>
            <a:r>
              <a:rPr lang="en-US" sz="1400" dirty="0"/>
              <a:t>35 U.S. Code § 171 - Patents for designs</a:t>
            </a:r>
          </a:p>
          <a:p>
            <a:r>
              <a:rPr lang="en-US" sz="1400" dirty="0"/>
              <a:t>Whoever invents any new, original and ornamental </a:t>
            </a:r>
            <a:r>
              <a:rPr lang="en-US" sz="1400" b="1" dirty="0">
                <a:highlight>
                  <a:srgbClr val="FFFF00"/>
                </a:highlight>
              </a:rPr>
              <a:t>design for an article of manufacture </a:t>
            </a:r>
            <a:r>
              <a:rPr lang="en-US" sz="1400" dirty="0"/>
              <a:t>may obtain a patent therefor…..</a:t>
            </a:r>
          </a:p>
          <a:p>
            <a:r>
              <a:rPr lang="en-US" sz="1400" dirty="0"/>
              <a:t>35 U.S. Code § 289.Additional remedy for infringement of design patent</a:t>
            </a:r>
          </a:p>
          <a:p>
            <a:r>
              <a:rPr lang="en-US" sz="1400" dirty="0"/>
              <a:t>Whoever during the term of a patent for a design, without license of the owner, (1) </a:t>
            </a:r>
            <a:r>
              <a:rPr lang="en-US" sz="1400" b="1" dirty="0">
                <a:highlight>
                  <a:srgbClr val="FFFF00"/>
                </a:highlight>
              </a:rPr>
              <a:t>applies the patented design, or any colorable imitation thereof, to any article of manufacture</a:t>
            </a:r>
            <a:r>
              <a:rPr lang="en-US" sz="1400" b="1" dirty="0"/>
              <a:t> </a:t>
            </a:r>
            <a:r>
              <a:rPr lang="en-US" sz="1400" dirty="0"/>
              <a:t>for the purpose of sale, or (2) sells or exposes for sale any article of manufacture </a:t>
            </a:r>
            <a:r>
              <a:rPr lang="en-US" sz="1400" b="1" dirty="0">
                <a:highlight>
                  <a:srgbClr val="FFFF00"/>
                </a:highlight>
              </a:rPr>
              <a:t>to which such design </a:t>
            </a:r>
            <a:r>
              <a:rPr lang="en-US" sz="1400" dirty="0"/>
              <a:t>or colorable imitation </a:t>
            </a:r>
            <a:r>
              <a:rPr lang="en-US" sz="1400" b="1" dirty="0">
                <a:highlight>
                  <a:srgbClr val="FFFF00"/>
                </a:highlight>
              </a:rPr>
              <a:t>has been applied</a:t>
            </a:r>
            <a:r>
              <a:rPr lang="en-US" sz="1400" dirty="0"/>
              <a:t>……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3A0106-15B0-4A0A-BF2D-C4FC13A3A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8446" y="1504622"/>
            <a:ext cx="4182139" cy="3138262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0F5E7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Gorham v. White, 81 U.S. 14 Wall. 511 (1871)</a:t>
            </a:r>
          </a:p>
          <a:p>
            <a:pPr marL="342900" indent="-342900" algn="l">
              <a:buClr>
                <a:srgbClr val="0F5E7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The Court concluded that since </a:t>
            </a:r>
            <a:r>
              <a:rPr lang="en-US" b="1" dirty="0">
                <a:highlight>
                  <a:srgbClr val="FFFF00"/>
                </a:highlight>
                <a:latin typeface="Rockwell" panose="02060603020205020403" pitchFamily="18" charset="0"/>
              </a:rPr>
              <a:t>“…sameness of effect upon the eye is the main test of substantial identity of design</a:t>
            </a:r>
            <a:r>
              <a:rPr lang="en-US" dirty="0">
                <a:latin typeface="Rockwell" panose="02060603020205020403" pitchFamily="18" charset="0"/>
              </a:rPr>
              <a:t>, the only remaining question… is whether it is essential that the appearance should be the same to the eye of an expert.”</a:t>
            </a:r>
          </a:p>
          <a:p>
            <a:pPr marL="342900" indent="-342900" algn="l">
              <a:buClr>
                <a:srgbClr val="0F5E7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We hold, therefore, that if, in the eye of an ordinary observer, giving such attention as a purchaser usually gives, two designs are substantially the same, if the resemblance is such as to deceive such an observer, </a:t>
            </a:r>
            <a:r>
              <a:rPr lang="en-US" b="1" dirty="0">
                <a:highlight>
                  <a:srgbClr val="FFFF00"/>
                </a:highlight>
                <a:latin typeface="Rockwell" panose="02060603020205020403" pitchFamily="18" charset="0"/>
              </a:rPr>
              <a:t>inducing him to purchase one supposing it to be the other</a:t>
            </a:r>
            <a:r>
              <a:rPr lang="en-US" b="1" dirty="0">
                <a:latin typeface="Rockwell" panose="02060603020205020403" pitchFamily="18" charset="0"/>
              </a:rPr>
              <a:t>, </a:t>
            </a:r>
            <a:r>
              <a:rPr lang="en-US" dirty="0">
                <a:latin typeface="Rockwell" panose="02060603020205020403" pitchFamily="18" charset="0"/>
              </a:rPr>
              <a:t>the first one patented is infringed by the other.</a:t>
            </a:r>
          </a:p>
          <a:p>
            <a:pPr marL="342900" indent="-342900" algn="l">
              <a:buClr>
                <a:srgbClr val="0F5E73"/>
              </a:buClr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err="1"/>
              <a:t>Curver</a:t>
            </a:r>
            <a:r>
              <a:rPr lang="en-US" i="1" dirty="0"/>
              <a:t>-Luxembourg v Home Expressions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02727" y="90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1" y="35000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01992" y="935903"/>
            <a:ext cx="2353413" cy="1618986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950112" y="2741283"/>
            <a:ext cx="1661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500" dirty="0">
                <a:solidFill>
                  <a:srgbClr val="004D71"/>
                </a:solidFill>
                <a:latin typeface="Rockwell" panose="02060603020205020403" pitchFamily="18" charset="0"/>
              </a:rPr>
              <a:t>Accused Baskets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71711" y="986957"/>
            <a:ext cx="212626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500" dirty="0">
                <a:solidFill>
                  <a:srgbClr val="004D71"/>
                </a:solidFill>
                <a:latin typeface="Rockwell" panose="02060603020205020403" pitchFamily="18" charset="0"/>
              </a:rPr>
              <a:t>Title:</a:t>
            </a:r>
          </a:p>
          <a:p>
            <a:pPr algn="l"/>
            <a:r>
              <a:rPr lang="en-US" sz="1500" dirty="0">
                <a:solidFill>
                  <a:srgbClr val="004D71"/>
                </a:solidFill>
                <a:latin typeface="Rockwell" panose="02060603020205020403" pitchFamily="18" charset="0"/>
              </a:rPr>
              <a:t>Originally: Furniture Part and Furniture (Part of) </a:t>
            </a:r>
          </a:p>
          <a:p>
            <a:pPr algn="l"/>
            <a:endParaRPr lang="en-US" sz="1500" dirty="0">
              <a:solidFill>
                <a:srgbClr val="004D71"/>
              </a:solidFill>
              <a:latin typeface="Rockwell" panose="02060603020205020403" pitchFamily="18" charset="0"/>
            </a:endParaRPr>
          </a:p>
          <a:p>
            <a:r>
              <a:rPr lang="en-US" sz="1500" dirty="0">
                <a:solidFill>
                  <a:srgbClr val="004D71"/>
                </a:solidFill>
                <a:latin typeface="Rockwell" panose="02060603020205020403" pitchFamily="18" charset="0"/>
              </a:rPr>
              <a:t>As Issued: Chair</a:t>
            </a:r>
          </a:p>
          <a:p>
            <a:pPr algn="l"/>
            <a:endParaRPr kumimoji="0" lang="en-US" sz="18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692" y="985133"/>
            <a:ext cx="2222579" cy="17736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F492C3-4467-4FBC-AA3A-A70F35BAA38F}"/>
              </a:ext>
            </a:extLst>
          </p:cNvPr>
          <p:cNvSpPr/>
          <p:nvPr/>
        </p:nvSpPr>
        <p:spPr>
          <a:xfrm>
            <a:off x="486671" y="2617588"/>
            <a:ext cx="7768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Title was amended (generally from furniture to chair)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A basket is not a chair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------------------------------------------------------------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In claim construction portion, the court considered the claim and applied prosecution history estoppel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A) whether there was a surrender of claim scope 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B) whether the accused design is within the scope of the surrender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Relying on prosecution history estoppel principles, the Federal Circuit found the design patent limited in scope based on the narrowing amendment to the title. </a:t>
            </a:r>
          </a:p>
        </p:txBody>
      </p:sp>
    </p:spTree>
    <p:extLst>
      <p:ext uri="{BB962C8B-B14F-4D97-AF65-F5344CB8AC3E}">
        <p14:creationId xmlns:p14="http://schemas.microsoft.com/office/powerpoint/2010/main" val="30461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3915EB-24F5-48B9-B743-F439D695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– </a:t>
            </a:r>
            <a:br>
              <a:rPr lang="en-US" dirty="0"/>
            </a:br>
            <a:r>
              <a:rPr lang="en-US" dirty="0"/>
              <a:t>clear statutory language vs. case law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F2B57-29AD-4A5D-93D8-959F74E8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72" y="1369943"/>
            <a:ext cx="4290733" cy="2981325"/>
          </a:xfrm>
        </p:spPr>
        <p:txBody>
          <a:bodyPr>
            <a:noAutofit/>
          </a:bodyPr>
          <a:lstStyle/>
          <a:p>
            <a:r>
              <a:rPr lang="en-US" sz="1400" dirty="0"/>
              <a:t>35 U.S. Code § 171 - Patents for designs</a:t>
            </a:r>
          </a:p>
          <a:p>
            <a:r>
              <a:rPr lang="en-US" sz="1400" dirty="0"/>
              <a:t>Whoever invents any new, original and ornamental </a:t>
            </a:r>
            <a:r>
              <a:rPr lang="en-US" sz="1400" b="1" dirty="0">
                <a:highlight>
                  <a:srgbClr val="FFFF00"/>
                </a:highlight>
              </a:rPr>
              <a:t>design for an article of manufacture </a:t>
            </a:r>
            <a:r>
              <a:rPr lang="en-US" sz="1400" dirty="0"/>
              <a:t>may obtain a patent therefor…..</a:t>
            </a:r>
          </a:p>
          <a:p>
            <a:r>
              <a:rPr lang="en-US" sz="1400" dirty="0"/>
              <a:t>35 U.S. Code § 289.Additional remedy for infringement of design patent</a:t>
            </a:r>
          </a:p>
          <a:p>
            <a:r>
              <a:rPr lang="en-US" sz="1400" dirty="0"/>
              <a:t>Whoever during the term of a patent for a design, without license of the owner, (1) </a:t>
            </a:r>
            <a:r>
              <a:rPr lang="en-US" sz="1400" b="1" dirty="0">
                <a:highlight>
                  <a:srgbClr val="FFFF00"/>
                </a:highlight>
              </a:rPr>
              <a:t>applies the patented design, or any colorable imitation thereof, to any article of manufacture</a:t>
            </a:r>
            <a:r>
              <a:rPr lang="en-US" sz="1400" b="1" dirty="0"/>
              <a:t> </a:t>
            </a:r>
            <a:r>
              <a:rPr lang="en-US" sz="1400" dirty="0"/>
              <a:t>for the purpose of sale, or (2) sells or exposes for sale any article of manufacture </a:t>
            </a:r>
            <a:r>
              <a:rPr lang="en-US" sz="1400" b="1" dirty="0">
                <a:highlight>
                  <a:srgbClr val="FFFF00"/>
                </a:highlight>
              </a:rPr>
              <a:t>to which such design </a:t>
            </a:r>
            <a:r>
              <a:rPr lang="en-US" sz="1400" dirty="0"/>
              <a:t>or colorable imitation </a:t>
            </a:r>
            <a:r>
              <a:rPr lang="en-US" sz="1400" b="1" dirty="0">
                <a:highlight>
                  <a:srgbClr val="FFFF00"/>
                </a:highlight>
              </a:rPr>
              <a:t>has been applied</a:t>
            </a:r>
            <a:r>
              <a:rPr lang="en-US" sz="1400" dirty="0"/>
              <a:t>……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7EF796C-E99F-4ABA-8163-65744EBAF25C}"/>
              </a:ext>
            </a:extLst>
          </p:cNvPr>
          <p:cNvSpPr txBox="1">
            <a:spLocks/>
          </p:cNvSpPr>
          <p:nvPr/>
        </p:nvSpPr>
        <p:spPr>
          <a:xfrm>
            <a:off x="4853267" y="1369943"/>
            <a:ext cx="4290733" cy="29813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F5E7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4D71"/>
                </a:solidFill>
                <a:latin typeface="Rockwell" panose="02060603020205020403" pitchFamily="18" charset="0"/>
                <a:ea typeface="+mn-ea"/>
                <a:cs typeface="Rockwell" panose="02060603020205020403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rgbClr val="004D71"/>
                </a:solidFill>
                <a:latin typeface="Rockwell" panose="02060603020205020403" pitchFamily="18" charset="0"/>
                <a:ea typeface="+mn-ea"/>
                <a:cs typeface="Rockwell" panose="02060603020205020403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F5E73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4D71"/>
                </a:solidFill>
                <a:latin typeface="Rockwell" panose="02060603020205020403" pitchFamily="18" charset="0"/>
                <a:ea typeface="+mn-ea"/>
                <a:cs typeface="Rockwell" panose="02060603020205020403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F5E73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004D71"/>
                </a:solidFill>
                <a:latin typeface="Rockwell" panose="02060603020205020403" pitchFamily="18" charset="0"/>
                <a:ea typeface="+mn-ea"/>
                <a:cs typeface="Rockwell" panose="02060603020205020403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F5E73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4D71"/>
                </a:solidFill>
                <a:latin typeface="Rockwell" panose="02060603020205020403" pitchFamily="18" charset="0"/>
                <a:ea typeface="+mn-ea"/>
                <a:cs typeface="Rockwell" panose="02060603020205020403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606DAA-EB94-4FC8-8AFB-9C4C9D463F61}"/>
              </a:ext>
            </a:extLst>
          </p:cNvPr>
          <p:cNvSpPr/>
          <p:nvPr/>
        </p:nvSpPr>
        <p:spPr>
          <a:xfrm>
            <a:off x="4572000" y="1369943"/>
            <a:ext cx="42907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Gorham v. White, 81 U.S. 14 Wall. 511 (1871)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The Court concluded that since “…</a:t>
            </a:r>
            <a:r>
              <a:rPr lang="en-US" sz="1400" b="1" dirty="0">
                <a:solidFill>
                  <a:srgbClr val="004D71"/>
                </a:solidFill>
                <a:highlight>
                  <a:srgbClr val="FFFF00"/>
                </a:highlight>
                <a:latin typeface="Rockwell" panose="02060603020205020403" pitchFamily="18" charset="0"/>
              </a:rPr>
              <a:t>sameness of effect upon the eye is the main test of substantial identity of design</a:t>
            </a: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, the only remaining question… is whether it is essential that the appearance should be the same to the eye of an expert.”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We hold, therefore, that if, in the eye of an ordinary observer, giving such attention as a purchaser usually gives, two designs are substantially the same, if the resemblance is such as to deceive such an observer, </a:t>
            </a:r>
            <a:r>
              <a:rPr lang="en-US" sz="1400" b="1" dirty="0">
                <a:solidFill>
                  <a:srgbClr val="004D71"/>
                </a:solidFill>
                <a:highlight>
                  <a:srgbClr val="FFFF00"/>
                </a:highlight>
                <a:latin typeface="Rockwell" panose="02060603020205020403" pitchFamily="18" charset="0"/>
              </a:rPr>
              <a:t>inducing him to purchase one supposing it to be the other</a:t>
            </a:r>
            <a:r>
              <a:rPr lang="en-US" sz="1400" b="1" dirty="0">
                <a:solidFill>
                  <a:srgbClr val="004D71"/>
                </a:solidFill>
                <a:latin typeface="Rockwell" panose="02060603020205020403" pitchFamily="18" charset="0"/>
              </a:rPr>
              <a:t>, </a:t>
            </a:r>
            <a:r>
              <a:rPr lang="en-US" sz="1400" dirty="0">
                <a:solidFill>
                  <a:srgbClr val="004D71"/>
                </a:solidFill>
                <a:latin typeface="Rockwell" panose="02060603020205020403" pitchFamily="18" charset="0"/>
              </a:rPr>
              <a:t>the first one patented is infringed by the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4D7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2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7CB8-5073-457B-A652-6F5ACDEB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75289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FEBD-98A6-44AB-B51C-29FCC74B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title is Guitar, do these Infringe?</a:t>
            </a:r>
          </a:p>
        </p:txBody>
      </p:sp>
      <p:pic>
        <p:nvPicPr>
          <p:cNvPr id="1026" name="Picture 2" descr="Jerry Garcia Grateful Dead  Tiger &amp; Rosebud Mini Guitar image 0">
            <a:extLst>
              <a:ext uri="{FF2B5EF4-FFF2-40B4-BE49-F238E27FC236}">
                <a16:creationId xmlns:a16="http://schemas.microsoft.com/office/drawing/2014/main" id="{6C82CCDB-1EA8-4256-87C4-0C599646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7" y="867348"/>
            <a:ext cx="2225566" cy="28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57A2F-9D0D-4830-AC7E-C909BC9E8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02" y="3793321"/>
            <a:ext cx="2886096" cy="1250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A713E-7EB5-4D64-A4AC-B71F2EAF0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583" y="867348"/>
            <a:ext cx="2220918" cy="2637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50FAD-C5CE-4C88-97F5-276F20F8C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771" y="3595623"/>
            <a:ext cx="2871809" cy="1050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DE13B-BAD7-4B10-A815-D65E71108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587" y="867348"/>
            <a:ext cx="1410333" cy="3034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3FAB2-B9C5-44CD-AE02-B974E1906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054" y="3988286"/>
            <a:ext cx="2621946" cy="11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1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47DD-81C0-42D5-98E2-F0ADF58F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title is Car or Mask, do these Keychains Infringe?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6340B-04C7-425E-9750-2846530C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"/>
          <a:stretch/>
        </p:blipFill>
        <p:spPr>
          <a:xfrm>
            <a:off x="1857843" y="1464968"/>
            <a:ext cx="2803577" cy="3119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7F7AF-CE98-4F7A-91B1-C3478B0F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18" y="1371092"/>
            <a:ext cx="1955370" cy="30809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8243D8-E264-4A20-8A10-0D3D9CF3A4F6}"/>
              </a:ext>
            </a:extLst>
          </p:cNvPr>
          <p:cNvSpPr/>
          <p:nvPr/>
        </p:nvSpPr>
        <p:spPr>
          <a:xfrm>
            <a:off x="5522188" y="4463350"/>
            <a:ext cx="308610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hlinkClick r:id="rId4" tooltip="View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 Man Red Gold Mask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Keychain</a:t>
            </a:r>
          </a:p>
        </p:txBody>
      </p:sp>
    </p:spTree>
    <p:extLst>
      <p:ext uri="{BB962C8B-B14F-4D97-AF65-F5344CB8AC3E}">
        <p14:creationId xmlns:p14="http://schemas.microsoft.com/office/powerpoint/2010/main" val="313829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47DD-81C0-42D5-98E2-F0ADF58F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3"/>
            <a:ext cx="4255293" cy="857493"/>
          </a:xfrm>
        </p:spPr>
        <p:txBody>
          <a:bodyPr>
            <a:normAutofit fontScale="90000"/>
          </a:bodyPr>
          <a:lstStyle/>
          <a:p>
            <a:r>
              <a:rPr lang="en-US" dirty="0"/>
              <a:t>If the title is Controller, Puppet, or Car, do these infringe?		</a:t>
            </a:r>
          </a:p>
        </p:txBody>
      </p:sp>
      <p:pic>
        <p:nvPicPr>
          <p:cNvPr id="2050" name="Picture 2" descr="Realistic Xbox 360 Controller Soap">
            <a:extLst>
              <a:ext uri="{FF2B5EF4-FFF2-40B4-BE49-F238E27FC236}">
                <a16:creationId xmlns:a16="http://schemas.microsoft.com/office/drawing/2014/main" id="{59C8EA7F-8AA4-4779-8425-16628A8F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66" y="217821"/>
            <a:ext cx="3134771" cy="23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001.cakecentral.com/gallery/2015/03/900_80445061WF_elmo-cake-3d.jpg">
            <a:extLst>
              <a:ext uri="{FF2B5EF4-FFF2-40B4-BE49-F238E27FC236}">
                <a16:creationId xmlns:a16="http://schemas.microsoft.com/office/drawing/2014/main" id="{C4A20C8A-307B-44E3-9F80-6AA27BAB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7" y="1625398"/>
            <a:ext cx="2638576" cy="35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0A68CE-5AB4-4688-8DF7-D2FB1B95F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487" y="2671064"/>
            <a:ext cx="3950523" cy="23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6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4EC9-3FEC-425C-8933-DCC5EE3B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title is Boat, does this 3D Digital model infringe?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C7376-CF1D-4733-B5AE-AE740643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20" y="1438578"/>
            <a:ext cx="3104429" cy="3124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4D0C9-2159-4832-8D2F-368DD1FA6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12" y="3240277"/>
            <a:ext cx="4849487" cy="1796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12416-D039-4D36-86E3-D1FE4E6A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389" y="1490669"/>
            <a:ext cx="3609231" cy="1510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6A70C-4445-4EEA-8C0F-89834754F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260" y="1574998"/>
            <a:ext cx="1853803" cy="13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E3D1-0B28-470B-A2A8-4DB3A7C5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is not always a form of flattery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F4FAD-63EB-4D9B-925D-0152D52F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4" y="1145075"/>
            <a:ext cx="3010751" cy="35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4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164_BW_PPT_Template_16x9_PRO.potx [Read-Only]" id="{C0F55AC2-0A88-4EAC-978C-42F8FA916B09}" vid="{6A1B5B07-533F-4164-BD8B-7156FC965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2164_BW_PPT_Template_16x9_PRO</Template>
  <TotalTime>93</TotalTime>
  <Words>779</Words>
  <Application>Microsoft Office PowerPoint</Application>
  <PresentationFormat>On-screen Show (16:9)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(Headings)</vt:lpstr>
      <vt:lpstr>Courier New</vt:lpstr>
      <vt:lpstr>Rockwell</vt:lpstr>
      <vt:lpstr>Times New Roman</vt:lpstr>
      <vt:lpstr>Office Theme</vt:lpstr>
      <vt:lpstr>Design Patent Titles  Do they matter? How much? Should they matter? How should you pick one?</vt:lpstr>
      <vt:lpstr>Curver-Luxembourg v Home Expressions</vt:lpstr>
      <vt:lpstr>Tension –  clear statutory language vs. case law  </vt:lpstr>
      <vt:lpstr>Examples</vt:lpstr>
      <vt:lpstr>If the title is Guitar, do these Infringe?</vt:lpstr>
      <vt:lpstr>If the title is Car or Mask, do these Keychains Infringe?</vt:lpstr>
      <vt:lpstr>If the title is Controller, Puppet, or Car, do these infringe?  </vt:lpstr>
      <vt:lpstr>If the title is Boat, does this 3D Digital model infringe?</vt:lpstr>
      <vt:lpstr>Imitation is not always a form of flattery</vt:lpstr>
      <vt:lpstr>P.S. PRODUCTS v. ACTIVISION BLIZZARD -- US DC ARKANSAS </vt:lpstr>
      <vt:lpstr>Tension –  clear statutory language vs. case law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Hummel</dc:creator>
  <cp:lastModifiedBy>Christopher Hummel</cp:lastModifiedBy>
  <cp:revision>5</cp:revision>
  <cp:lastPrinted>2018-10-11T19:40:10Z</cp:lastPrinted>
  <dcterms:created xsi:type="dcterms:W3CDTF">2020-12-09T20:27:00Z</dcterms:created>
  <dcterms:modified xsi:type="dcterms:W3CDTF">2020-12-11T16:46:55Z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