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8" r:id="rId3"/>
    <p:sldId id="272" r:id="rId4"/>
    <p:sldId id="271" r:id="rId5"/>
    <p:sldId id="273" r:id="rId6"/>
    <p:sldId id="274" r:id="rId7"/>
    <p:sldId id="266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80D725"/>
    <a:srgbClr val="401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71862" autoAdjust="0"/>
  </p:normalViewPr>
  <p:slideViewPr>
    <p:cSldViewPr snapToGrid="0" snapToObjects="1">
      <p:cViewPr varScale="1">
        <p:scale>
          <a:sx n="60" d="100"/>
          <a:sy n="60" d="100"/>
        </p:scale>
        <p:origin x="1166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F6A879-9517-AE48-8CC0-98C91B9B7F1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EA35F38-4B71-E34B-AB92-BD43A9D3F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191DDC-9CBA-4800-9616-2C8782401884}" type="datetime3">
              <a:rPr lang="en-US" smtClean="0"/>
              <a:pPr/>
              <a:t>9 December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724FD-7724-4827-810C-16B4F3A9C6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4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48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488" y="539540"/>
            <a:ext cx="1983959" cy="106984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474240" y="5929923"/>
            <a:ext cx="337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D725"/>
                </a:solidFill>
                <a:latin typeface="Arial" charset="0"/>
                <a:ea typeface="Arial" charset="0"/>
                <a:cs typeface="Arial" charset="0"/>
              </a:rPr>
              <a:t>Technical Minds. Legal Muscle.</a:t>
            </a:r>
            <a:endParaRPr lang="en-US" dirty="0">
              <a:solidFill>
                <a:srgbClr val="80D72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24000" y="1695450"/>
            <a:ext cx="9144000" cy="1834134"/>
          </a:xfrm>
        </p:spPr>
        <p:txBody>
          <a:bodyPr anchor="ctr" anchorCtr="0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8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1248" y="1490472"/>
            <a:ext cx="10515600" cy="4489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 i="0" baseline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SzPct val="90000"/>
              <a:buFont typeface=".AppleSystemUIFont" charset="-120"/>
              <a:buChar char="−"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SzPct val="65000"/>
              <a:buFont typeface="Wingdings" charset="2"/>
              <a:buChar char="q"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SzPct val="75000"/>
              <a:buFont typeface=".LucidaGrandeUI" charset="0"/>
              <a:buChar char="◆"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04992"/>
            <a:ext cx="2114355" cy="322967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012624" y="6204992"/>
            <a:ext cx="334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6BFB8-3987-F844-B038-67937124E3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838200" y="91871"/>
            <a:ext cx="10515600" cy="13255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sz="3200" b="1" dirty="0">
              <a:solidFill>
                <a:srgbClr val="40194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4184543" y="2543762"/>
            <a:ext cx="685800" cy="54864"/>
          </a:xfrm>
          <a:prstGeom prst="rect">
            <a:avLst/>
          </a:prstGeom>
          <a:solidFill>
            <a:srgbClr val="80D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90" y="-1024835"/>
            <a:ext cx="3516340" cy="33754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087368" y="2679191"/>
            <a:ext cx="7095744" cy="1635633"/>
          </a:xfrm>
        </p:spPr>
        <p:txBody>
          <a:bodyPr anchor="t" anchorCtr="0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6208776"/>
            <a:ext cx="2036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1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A Career at Sterne Kessler Means More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44763" y="1651000"/>
            <a:ext cx="7105650" cy="39227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graphic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Sample Table Styling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184650" y="1595438"/>
            <a:ext cx="7172325" cy="4481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/>
            </a:lvl1pPr>
          </a:lstStyle>
          <a:p>
            <a:pPr lvl="0"/>
            <a:r>
              <a:rPr lang="en-US" sz="2000" dirty="0" smtClean="0"/>
              <a:t>Insert text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954088" y="1595438"/>
            <a:ext cx="2754312" cy="2743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4088" y="4397375"/>
            <a:ext cx="2754312" cy="86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pPr lvl="0"/>
            <a:r>
              <a:rPr lang="en-US" sz="1400" dirty="0" smtClean="0"/>
              <a:t>Insert name / title /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1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4379" y="6244190"/>
            <a:ext cx="793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confidential  © Sterne, Kessler, Goldstein</a:t>
            </a:r>
            <a:r>
              <a:rPr lang="en-US" sz="10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Fox </a:t>
            </a:r>
            <a:r>
              <a:rPr lang="en-US" sz="1000" cap="small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P.L.L.C.</a:t>
            </a:r>
            <a:r>
              <a:rPr lang="en-US" sz="10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6204992"/>
            <a:ext cx="2114355" cy="32296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8012624" y="6204992"/>
            <a:ext cx="334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6BFB8-3987-F844-B038-67937124E3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841248" y="9144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41248" y="1508760"/>
            <a:ext cx="10515600" cy="449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baseline="0">
          <a:solidFill>
            <a:srgbClr val="4E1F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90000"/>
        <a:buFont typeface=".AppleSystemUIFont" charset="-120"/>
        <a:buChar char="−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65000"/>
        <a:buFont typeface="Wingdings" charset="2"/>
        <a:buChar char="q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25000"/>
        <a:buFont typeface=".LucidaGrandeUI" charset="0"/>
        <a:buChar char="◆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70354"/>
            <a:ext cx="9144000" cy="1834134"/>
          </a:xfrm>
        </p:spPr>
        <p:txBody>
          <a:bodyPr/>
          <a:lstStyle/>
          <a:p>
            <a:r>
              <a:rPr lang="en-US" dirty="0" smtClean="0"/>
              <a:t>Hot Topics in Design Law and Practice: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Effect of Trademarks on Design Patent </a:t>
            </a:r>
            <a:r>
              <a:rPr lang="en-US" sz="4000" dirty="0" smtClean="0"/>
              <a:t>Infringement </a:t>
            </a:r>
            <a:r>
              <a:rPr lang="en-US" sz="4000" dirty="0"/>
              <a:t>Analysis 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620632"/>
            <a:ext cx="9144000" cy="143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25000"/>
              <a:buFont typeface=".LucidaGrandeUI" charset="0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A4EB5A"/>
                </a:solidFill>
              </a:rPr>
              <a:t>Tracy-Gene G. Durkin</a:t>
            </a:r>
            <a:r>
              <a:rPr lang="en-US" dirty="0" smtClean="0">
                <a:solidFill>
                  <a:srgbClr val="80D725"/>
                </a:solidFill>
              </a:rPr>
              <a:t/>
            </a:r>
            <a:br>
              <a:rPr lang="en-US" dirty="0" smtClean="0">
                <a:solidFill>
                  <a:srgbClr val="80D725"/>
                </a:solidFill>
              </a:rPr>
            </a:br>
            <a:r>
              <a:rPr lang="en-US" sz="1800" dirty="0" smtClean="0"/>
              <a:t>December 10. 2020</a:t>
            </a:r>
            <a:endParaRPr lang="en-US" dirty="0">
              <a:solidFill>
                <a:srgbClr val="80D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3132" y="1490472"/>
            <a:ext cx="10515600" cy="1005078"/>
          </a:xfrm>
        </p:spPr>
        <p:txBody>
          <a:bodyPr/>
          <a:lstStyle/>
          <a:p>
            <a:r>
              <a:rPr lang="it-IT" sz="2400" i="1" dirty="0"/>
              <a:t>Columbia </a:t>
            </a:r>
            <a:r>
              <a:rPr lang="it-IT" sz="2400" i="1" dirty="0" smtClean="0"/>
              <a:t>Sportswear North America, Inc. v</a:t>
            </a:r>
            <a:r>
              <a:rPr lang="it-IT" sz="2400" i="1" dirty="0"/>
              <a:t>. Seirus Innovative </a:t>
            </a:r>
            <a:r>
              <a:rPr lang="it-IT" sz="2400" i="1" dirty="0" smtClean="0"/>
              <a:t>Accessories, Inc.</a:t>
            </a:r>
            <a:r>
              <a:rPr lang="it-IT" sz="2400" dirty="0" smtClean="0"/>
              <a:t>, Fed. Cir. 2019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Effect of Trademarks on Infringement Analysis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30" y="2557462"/>
            <a:ext cx="2082927" cy="104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8" y="3758172"/>
            <a:ext cx="1697186" cy="198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12" y="2447303"/>
            <a:ext cx="1027844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17" y="4701706"/>
            <a:ext cx="1471612" cy="1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85" y="2350329"/>
            <a:ext cx="1376363" cy="118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57" y="3536119"/>
            <a:ext cx="1732822" cy="14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59" y="5035063"/>
            <a:ext cx="1266824" cy="120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0200" y="3171203"/>
            <a:ext cx="2590800" cy="1771650"/>
          </a:xfrm>
          <a:prstGeom prst="rect">
            <a:avLst/>
          </a:prstGeom>
          <a:noFill/>
          <a:ln w="9525">
            <a:solidFill>
              <a:srgbClr val="80D7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7666" y="4162425"/>
            <a:ext cx="293984" cy="352425"/>
          </a:xfrm>
          <a:prstGeom prst="rect">
            <a:avLst/>
          </a:prstGeom>
          <a:noFill/>
          <a:ln>
            <a:solidFill>
              <a:srgbClr val="80D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  <a:endCxn id="6154" idx="1"/>
          </p:cNvCxnSpPr>
          <p:nvPr/>
        </p:nvCxnSpPr>
        <p:spPr>
          <a:xfrm flipV="1">
            <a:off x="5581650" y="4017210"/>
            <a:ext cx="1304925" cy="321428"/>
          </a:xfrm>
          <a:prstGeom prst="straightConnector1">
            <a:avLst/>
          </a:prstGeom>
          <a:ln>
            <a:solidFill>
              <a:srgbClr val="80D7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904502"/>
            <a:ext cx="2133600" cy="2225415"/>
          </a:xfrm>
          <a:prstGeom prst="rect">
            <a:avLst/>
          </a:prstGeom>
          <a:noFill/>
          <a:ln w="9525">
            <a:solidFill>
              <a:srgbClr val="80D7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1929" y="531259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Accused Seirus Lining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056" y="5787156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D657,093 for Heat Reflective Material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112" y="5648656"/>
            <a:ext cx="544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Jury awarded $3M based on the total profit from the sale of the complete products sold by Seirus </a:t>
            </a:r>
          </a:p>
        </p:txBody>
      </p:sp>
    </p:spTree>
    <p:extLst>
      <p:ext uri="{BB962C8B-B14F-4D97-AF65-F5344CB8AC3E}">
        <p14:creationId xmlns:p14="http://schemas.microsoft.com/office/powerpoint/2010/main" val="26485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91871"/>
            <a:ext cx="10515600" cy="1325563"/>
          </a:xfrm>
        </p:spPr>
        <p:txBody>
          <a:bodyPr/>
          <a:lstStyle/>
          <a:p>
            <a:r>
              <a:rPr lang="en-US" dirty="0"/>
              <a:t>Effect of Trademarks on Infringement Analysis</a:t>
            </a:r>
          </a:p>
        </p:txBody>
      </p:sp>
      <p:sp>
        <p:nvSpPr>
          <p:cNvPr id="8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717388" y="1546903"/>
            <a:ext cx="10255412" cy="148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9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9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9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9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9pPr>
          </a:lstStyle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“Design </a:t>
            </a:r>
            <a:r>
              <a:rPr lang="en-US" dirty="0">
                <a:latin typeface="+mj-lt"/>
              </a:rPr>
              <a:t>patent infringement relates solely to the patented design, and does not … allow for avoidance of infringement by labeling</a:t>
            </a:r>
            <a:r>
              <a:rPr lang="en-US" dirty="0" smtClean="0">
                <a:latin typeface="+mj-lt"/>
              </a:rPr>
              <a:t>.”</a:t>
            </a:r>
          </a:p>
          <a:p>
            <a:pPr marL="0" lvl="1" indent="0">
              <a:buNone/>
            </a:pPr>
            <a:r>
              <a:rPr lang="en-US" i="1" dirty="0" smtClean="0">
                <a:latin typeface="+mj-lt"/>
              </a:rPr>
              <a:t>	L.A</a:t>
            </a:r>
            <a:r>
              <a:rPr lang="en-US" i="1" dirty="0">
                <a:latin typeface="+mj-lt"/>
              </a:rPr>
              <a:t>. Gear, Inc. v. Thom </a:t>
            </a:r>
            <a:r>
              <a:rPr lang="en-US" i="1" dirty="0" err="1">
                <a:latin typeface="+mj-lt"/>
              </a:rPr>
              <a:t>McAn</a:t>
            </a:r>
            <a:r>
              <a:rPr lang="en-US" i="1" dirty="0">
                <a:latin typeface="+mj-lt"/>
              </a:rPr>
              <a:t> Shoe Co</a:t>
            </a:r>
            <a:r>
              <a:rPr lang="en-US" dirty="0">
                <a:latin typeface="+mj-lt"/>
              </a:rPr>
              <a:t>., </a:t>
            </a:r>
            <a:r>
              <a:rPr lang="en-US" dirty="0" smtClean="0">
                <a:latin typeface="+mj-lt"/>
              </a:rPr>
              <a:t>Fed Cir 1993</a:t>
            </a:r>
            <a:endParaRPr lang="en-US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98" y="3285641"/>
            <a:ext cx="6825863" cy="230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74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Design Patent Infringement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22" y="1417434"/>
            <a:ext cx="26098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717388" y="1546903"/>
            <a:ext cx="6663492" cy="369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9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9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9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9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9pPr>
          </a:lstStyle>
          <a:p>
            <a:pPr marL="11430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“[I]f, in the eye of an </a:t>
            </a:r>
            <a:r>
              <a:rPr lang="en-US" b="1" dirty="0">
                <a:solidFill>
                  <a:srgbClr val="40194E"/>
                </a:solidFill>
                <a:latin typeface="+mj-lt"/>
              </a:rPr>
              <a:t>ordinary observer</a:t>
            </a:r>
            <a:r>
              <a:rPr lang="en-US" dirty="0">
                <a:latin typeface="+mj-lt"/>
              </a:rPr>
              <a:t>, giving such attention as a purchaser usually gives, two designs are </a:t>
            </a:r>
            <a:r>
              <a:rPr lang="en-US" b="1" dirty="0">
                <a:solidFill>
                  <a:srgbClr val="40194E"/>
                </a:solidFill>
                <a:latin typeface="+mj-lt"/>
              </a:rPr>
              <a:t>substantially the same</a:t>
            </a:r>
            <a:r>
              <a:rPr lang="en-US" dirty="0">
                <a:latin typeface="+mj-lt"/>
              </a:rPr>
              <a:t>, if the resemblance is such as to deceive such an observer, inducing him to purchase one supposing it to be the other, the first one patented is infringed by the other</a:t>
            </a:r>
            <a:r>
              <a:rPr lang="en-US" dirty="0" smtClean="0">
                <a:latin typeface="+mj-lt"/>
              </a:rPr>
              <a:t>.”</a:t>
            </a:r>
          </a:p>
          <a:p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809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91871"/>
            <a:ext cx="10515600" cy="1325563"/>
          </a:xfrm>
        </p:spPr>
        <p:txBody>
          <a:bodyPr/>
          <a:lstStyle/>
          <a:p>
            <a:r>
              <a:rPr lang="en-US" dirty="0" smtClean="0"/>
              <a:t>The Effect of Trademarks on Infringement 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2956" y="1530266"/>
            <a:ext cx="55109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9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9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9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9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96" charset="0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Fed Cir reversed jury finding of infringement on summary judgment because the </a:t>
            </a:r>
            <a:r>
              <a:rPr lang="en-US" b="1" dirty="0" smtClean="0">
                <a:latin typeface="+mj-lt"/>
              </a:rPr>
              <a:t>“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court improperly declined to consider the effect of Seirus’s logo on its infringement analysis</a:t>
            </a:r>
            <a:r>
              <a:rPr lang="en-US" dirty="0" smtClean="0">
                <a:latin typeface="+mj-lt"/>
              </a:rPr>
              <a:t>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Distinguished </a:t>
            </a:r>
            <a:r>
              <a:rPr lang="en-US" i="1" dirty="0" smtClean="0">
                <a:latin typeface="+mj-lt"/>
              </a:rPr>
              <a:t>L.A. Gear </a:t>
            </a:r>
            <a:r>
              <a:rPr lang="en-US" dirty="0" smtClean="0">
                <a:latin typeface="+mj-lt"/>
              </a:rPr>
              <a:t>where infringement was admitted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Under Gorham, must consider whether “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the whole design is substantially the same”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Trial set for the end of this year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00" y="2243162"/>
            <a:ext cx="2157412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3746" y="2062981"/>
            <a:ext cx="1792288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4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81400" y="5334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1004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 dirty="0">
              <a:solidFill>
                <a:srgbClr val="E40E62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D523,263</a:t>
            </a:r>
          </a:p>
          <a:p>
            <a:r>
              <a:rPr lang="en-US" dirty="0"/>
              <a:t>Victor Stanley design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83747" y="0"/>
            <a:ext cx="1010805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1004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E40E62"/>
                </a:solidFill>
                <a:latin typeface="Arial Narrow" pitchFamily="34" charset="0"/>
              </a:defRPr>
            </a:lvl9pPr>
          </a:lstStyle>
          <a:p>
            <a:r>
              <a:rPr lang="en-US" sz="2800" i="1" dirty="0" smtClean="0">
                <a:solidFill>
                  <a:schemeClr val="accent1"/>
                </a:solidFill>
              </a:rPr>
              <a:t>Victor </a:t>
            </a:r>
            <a:r>
              <a:rPr lang="en-US" sz="2800" i="1" dirty="0">
                <a:solidFill>
                  <a:schemeClr val="accent1"/>
                </a:solidFill>
              </a:rPr>
              <a:t>Stanley, Inc. v. Creative Pipe, Inc.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(D.Md.  2011)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/>
          <a:stretch/>
        </p:blipFill>
        <p:spPr bwMode="auto">
          <a:xfrm>
            <a:off x="7945584" y="2286000"/>
            <a:ext cx="129749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48600" y="15240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Nebelli Bench</a:t>
            </a:r>
          </a:p>
          <a:p>
            <a:r>
              <a:rPr lang="en-US" dirty="0"/>
              <a:t>Creative Pipe design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/>
          <a:stretch/>
        </p:blipFill>
        <p:spPr bwMode="auto">
          <a:xfrm>
            <a:off x="8001000" y="4724400"/>
            <a:ext cx="138500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48600" y="39624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Necati Bench</a:t>
            </a:r>
          </a:p>
          <a:p>
            <a:r>
              <a:rPr lang="en-US" dirty="0"/>
              <a:t>Creative Pipe design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2397" y="2704182"/>
            <a:ext cx="2475761" cy="198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05401" y="1524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D419,341</a:t>
            </a:r>
          </a:p>
          <a:p>
            <a:r>
              <a:rPr lang="en-US" dirty="0"/>
              <a:t>Prior art design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07" y="2377332"/>
            <a:ext cx="1978343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4" name="Rectangle 13"/>
          <p:cNvSpPr/>
          <p:nvPr/>
        </p:nvSpPr>
        <p:spPr bwMode="auto">
          <a:xfrm>
            <a:off x="2707007" y="2377332"/>
            <a:ext cx="914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745" y="4946533"/>
            <a:ext cx="518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“obviously distinguishing features on Necati bench … second brace and oval below the arm rest … ordinary purchaser would … distinguish ….”</a:t>
            </a:r>
          </a:p>
        </p:txBody>
      </p:sp>
    </p:spTree>
    <p:extLst>
      <p:ext uri="{BB962C8B-B14F-4D97-AF65-F5344CB8AC3E}">
        <p14:creationId xmlns:p14="http://schemas.microsoft.com/office/powerpoint/2010/main" val="6610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5250" y="1757194"/>
            <a:ext cx="2085013" cy="35420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Can you Avoid Infringement by Adding Something to an </a:t>
            </a:r>
            <a:r>
              <a:rPr lang="en-US" dirty="0"/>
              <a:t>O</a:t>
            </a:r>
            <a:r>
              <a:rPr lang="en-US" dirty="0" smtClean="0"/>
              <a:t>therwise </a:t>
            </a:r>
            <a:r>
              <a:rPr lang="en-US" dirty="0"/>
              <a:t>I</a:t>
            </a:r>
            <a:r>
              <a:rPr lang="en-US" dirty="0" smtClean="0"/>
              <a:t>nfringing </a:t>
            </a:r>
            <a:r>
              <a:rPr lang="en-US" dirty="0"/>
              <a:t>D</a:t>
            </a:r>
            <a:r>
              <a:rPr lang="en-US" dirty="0" smtClean="0"/>
              <a:t>esign?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90117" y="2220531"/>
            <a:ext cx="1792379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rnekessler">
  <a:themeElements>
    <a:clrScheme name="3-8-18">
      <a:dk1>
        <a:srgbClr val="000000"/>
      </a:dk1>
      <a:lt1>
        <a:srgbClr val="FFFFFF"/>
      </a:lt1>
      <a:dk2>
        <a:srgbClr val="FFFFFF"/>
      </a:dk2>
      <a:lt2>
        <a:srgbClr val="F4F4F4"/>
      </a:lt2>
      <a:accent1>
        <a:srgbClr val="4E1F60"/>
      </a:accent1>
      <a:accent2>
        <a:srgbClr val="80D624"/>
      </a:accent2>
      <a:accent3>
        <a:srgbClr val="E9E9E9"/>
      </a:accent3>
      <a:accent4>
        <a:srgbClr val="7F259F"/>
      </a:accent4>
      <a:accent5>
        <a:srgbClr val="73C61A"/>
      </a:accent5>
      <a:accent6>
        <a:srgbClr val="B2AEB4"/>
      </a:accent6>
      <a:hlink>
        <a:srgbClr val="4E1F60"/>
      </a:hlink>
      <a:folHlink>
        <a:srgbClr val="73C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A37BB958-CE10-4BBE-B9E6-F6B9C75F33E3}" vid="{CF6F76E3-FC1F-44B7-B842-45B1B26814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1511</TotalTime>
  <Words>331</Words>
  <Application>Microsoft Office PowerPoint</Application>
  <PresentationFormat>Widescreen</PresentationFormat>
  <Paragraphs>35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.AppleSystemUIFont</vt:lpstr>
      <vt:lpstr>.LucidaGrandeUI</vt:lpstr>
      <vt:lpstr>Arial</vt:lpstr>
      <vt:lpstr>Arial Narrow</vt:lpstr>
      <vt:lpstr>Calibri</vt:lpstr>
      <vt:lpstr>Times</vt:lpstr>
      <vt:lpstr>Wingdings</vt:lpstr>
      <vt:lpstr>sternekessler</vt:lpstr>
      <vt:lpstr>Hot Topics in Design Law and Practice: Effect of Trademarks on Design Patent Infringement Analysis </vt:lpstr>
      <vt:lpstr>Effect of Trademarks on Infringement Analysis</vt:lpstr>
      <vt:lpstr>Effect of Trademarks on Infringement Analysis</vt:lpstr>
      <vt:lpstr>Design Patent Infringement </vt:lpstr>
      <vt:lpstr>The Effect of Trademarks on Infringement </vt:lpstr>
      <vt:lpstr>PowerPoint Presentation</vt:lpstr>
      <vt:lpstr>Can you Avoid Infringement by Adding Something to an Otherwise Infringing Design?</vt:lpstr>
    </vt:vector>
  </TitlesOfParts>
  <Company>SterneKessler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Durkin</dc:creator>
  <cp:lastModifiedBy>Sarah Seale</cp:lastModifiedBy>
  <cp:revision>17</cp:revision>
  <cp:lastPrinted>2018-02-22T18:48:49Z</cp:lastPrinted>
  <dcterms:created xsi:type="dcterms:W3CDTF">2020-12-03T13:43:24Z</dcterms:created>
  <dcterms:modified xsi:type="dcterms:W3CDTF">2020-12-09T19:57:24Z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