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309" r:id="rId2"/>
    <p:sldId id="300" r:id="rId3"/>
    <p:sldId id="283" r:id="rId4"/>
    <p:sldId id="280" r:id="rId5"/>
    <p:sldId id="296" r:id="rId6"/>
    <p:sldId id="302" r:id="rId7"/>
    <p:sldId id="303" r:id="rId8"/>
    <p:sldId id="286" r:id="rId9"/>
    <p:sldId id="287" r:id="rId10"/>
    <p:sldId id="304" r:id="rId11"/>
    <p:sldId id="305" r:id="rId12"/>
    <p:sldId id="306" r:id="rId13"/>
    <p:sldId id="307" r:id="rId14"/>
    <p:sldId id="308" r:id="rId15"/>
    <p:sldId id="298" r:id="rId16"/>
    <p:sldId id="310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Durkin" initials="TD" lastIdx="9" clrIdx="0">
    <p:extLst>
      <p:ext uri="{19B8F6BF-5375-455C-9EA6-DF929625EA0E}">
        <p15:presenceInfo xmlns:p15="http://schemas.microsoft.com/office/powerpoint/2012/main" userId="S-1-5-21-465267440-372593465-1846952604-1157" providerId="AD"/>
      </p:ext>
    </p:extLst>
  </p:cmAuthor>
  <p:cmAuthor id="2" name="Ivy Estoesta" initials="IE" lastIdx="0" clrIdx="1">
    <p:extLst>
      <p:ext uri="{19B8F6BF-5375-455C-9EA6-DF929625EA0E}">
        <p15:presenceInfo xmlns:p15="http://schemas.microsoft.com/office/powerpoint/2012/main" userId="S-1-5-21-465267440-372593465-1846952604-6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725"/>
    <a:srgbClr val="40194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837" autoAdjust="0"/>
  </p:normalViewPr>
  <p:slideViewPr>
    <p:cSldViewPr snapToGrid="0" snapToObjects="1">
      <p:cViewPr varScale="1">
        <p:scale>
          <a:sx n="71" d="100"/>
          <a:sy n="71" d="100"/>
        </p:scale>
        <p:origin x="909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F6A879-9517-AE48-8CC0-98C91B9B7F1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A35F38-4B71-E34B-AB92-BD43A9D3F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35F38-4B71-E34B-AB92-BD43A9D3F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8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1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48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88" y="539540"/>
            <a:ext cx="1983959" cy="106984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474240" y="5929923"/>
            <a:ext cx="337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D725"/>
                </a:solidFill>
                <a:latin typeface="Arial" charset="0"/>
                <a:ea typeface="Arial" charset="0"/>
                <a:cs typeface="Arial" charset="0"/>
              </a:rPr>
              <a:t>Technical Minds. Legal Muscle.</a:t>
            </a:r>
            <a:endParaRPr lang="en-US" dirty="0">
              <a:solidFill>
                <a:srgbClr val="80D72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24000" y="1695450"/>
            <a:ext cx="9144000" cy="1834134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1248" y="1490472"/>
            <a:ext cx="10515600" cy="4489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 i="0" baseline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SzPct val="90000"/>
              <a:buFont typeface=".AppleSystemUIFont" charset="-120"/>
              <a:buChar char="−"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SzPct val="65000"/>
              <a:buFont typeface="Wingdings" charset="2"/>
              <a:buChar char="q"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SzPct val="75000"/>
              <a:buFont typeface=".LucidaGrandeUI" charset="0"/>
              <a:buChar char="◆"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838200" y="91871"/>
            <a:ext cx="10515600" cy="13255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sz="3200" b="1" dirty="0">
              <a:solidFill>
                <a:srgbClr val="40194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4184543" y="2543762"/>
            <a:ext cx="685800" cy="54864"/>
          </a:xfrm>
          <a:prstGeom prst="rect">
            <a:avLst/>
          </a:prstGeom>
          <a:solidFill>
            <a:srgbClr val="80D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90" y="-1024835"/>
            <a:ext cx="3516340" cy="33754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087368" y="2679191"/>
            <a:ext cx="7095744" cy="1635633"/>
          </a:xfrm>
        </p:spPr>
        <p:txBody>
          <a:bodyPr anchor="t" anchorCtr="0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6208776"/>
            <a:ext cx="2036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1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A Career at Sterne Kessler Means More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44763" y="1651000"/>
            <a:ext cx="7105650" cy="39227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graphic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Sample Table Styling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184650" y="1595438"/>
            <a:ext cx="7172325" cy="4481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/>
            </a:lvl1pPr>
          </a:lstStyle>
          <a:p>
            <a:pPr lvl="0"/>
            <a:r>
              <a:rPr lang="en-US" sz="2000" dirty="0" smtClean="0"/>
              <a:t>Insert text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954088" y="1595438"/>
            <a:ext cx="2754312" cy="2743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4088" y="4397375"/>
            <a:ext cx="2754312" cy="86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pPr lvl="0"/>
            <a:r>
              <a:rPr lang="en-US" sz="1400" dirty="0" smtClean="0"/>
              <a:t>Insert name / title /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4379" y="6244190"/>
            <a:ext cx="793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confidential  © Sterne, Kessler, Goldstein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Fox </a:t>
            </a:r>
            <a:r>
              <a:rPr lang="en-US" sz="1000" cap="small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P.L.L.C.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41248" y="9144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41248" y="1508760"/>
            <a:ext cx="10515600" cy="449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4E1F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90000"/>
        <a:buFont typeface=".AppleSystemUIFont" charset="-120"/>
        <a:buChar char="−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65000"/>
        <a:buFont typeface="Wingdings" charset="2"/>
        <a:buChar char="q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25000"/>
        <a:buFont typeface=".LucidaGrandeUI" charset="0"/>
        <a:buChar char="◆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8" y="1896340"/>
            <a:ext cx="9864436" cy="1834134"/>
          </a:xfrm>
        </p:spPr>
        <p:txBody>
          <a:bodyPr/>
          <a:lstStyle/>
          <a:p>
            <a:r>
              <a:rPr lang="en-US" dirty="0" smtClean="0"/>
              <a:t>Lightning Round II:</a:t>
            </a:r>
            <a:br>
              <a:rPr lang="en-US" dirty="0" smtClean="0"/>
            </a:br>
            <a:r>
              <a:rPr lang="en-US" dirty="0" smtClean="0"/>
              <a:t>Update on Copyright Protection for </a:t>
            </a:r>
            <a:r>
              <a:rPr lang="en-US" dirty="0" err="1" smtClean="0"/>
              <a:t>2D</a:t>
            </a:r>
            <a:r>
              <a:rPr lang="en-US" dirty="0" smtClean="0"/>
              <a:t> and 3D Designs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7646" y="4419464"/>
            <a:ext cx="9144000" cy="143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25000"/>
              <a:buFont typeface=".LucidaGrandeUI" charset="0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EB5A"/>
                </a:solidFill>
                <a:effectLst/>
                <a:uLnTx/>
                <a:uFillTx/>
                <a:latin typeface="Arial" charset="0"/>
                <a:cs typeface="Arial" charset="0"/>
              </a:rPr>
              <a:t>Ivy Clarice Estoesta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D725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D725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D725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D725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December 10, 2020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80D725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6637581" cy="4489704"/>
          </a:xfrm>
        </p:spPr>
        <p:txBody>
          <a:bodyPr/>
          <a:lstStyle/>
          <a:p>
            <a:r>
              <a:rPr lang="en-US" sz="2000" dirty="0" smtClean="0"/>
              <a:t>2-d artwork is copyrightable</a:t>
            </a:r>
          </a:p>
          <a:p>
            <a:pPr lvl="1"/>
            <a:r>
              <a:rPr lang="en-US" sz="2000" dirty="0" smtClean="0"/>
              <a:t>Irregular (black) lines of various lengths and shapes</a:t>
            </a:r>
          </a:p>
          <a:p>
            <a:pPr lvl="1"/>
            <a:r>
              <a:rPr lang="en-US" sz="2000" dirty="0" smtClean="0"/>
              <a:t>(black) Semi-circle in the arch</a:t>
            </a:r>
          </a:p>
          <a:p>
            <a:pPr lvl="1"/>
            <a:r>
              <a:rPr lang="en-US" sz="2000" dirty="0" smtClean="0"/>
              <a:t>(orange) dotted strip on heel loop</a:t>
            </a:r>
          </a:p>
          <a:p>
            <a:r>
              <a:rPr lang="en-US" sz="2000" dirty="0" smtClean="0"/>
              <a:t>3-d sculptural work is copyrightable</a:t>
            </a:r>
          </a:p>
          <a:p>
            <a:pPr lvl="1"/>
            <a:r>
              <a:rPr lang="en-US" sz="2000" dirty="0" smtClean="0"/>
              <a:t>Not discussed in the decision; the “ruffling” (ridges) on the sidewall and midsole; </a:t>
            </a:r>
            <a:r>
              <a:rPr lang="en-US" sz="2000" u="sng" dirty="0" smtClean="0"/>
              <a:t>not</a:t>
            </a:r>
            <a:r>
              <a:rPr lang="en-US" sz="2000" dirty="0" smtClean="0"/>
              <a:t> the overall shape of the shoe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Yeezy</a:t>
            </a:r>
            <a:r>
              <a:rPr lang="en-US" dirty="0" smtClean="0"/>
              <a:t> Boost 350 Version 1 </a:t>
            </a:r>
            <a:r>
              <a:rPr lang="en-US" dirty="0"/>
              <a:t>shoe (</a:t>
            </a:r>
            <a:r>
              <a:rPr lang="en-US" dirty="0" err="1"/>
              <a:t>CORB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2019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71679" y="5901777"/>
            <a:ext cx="102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Deposit</a:t>
            </a:r>
            <a:endParaRPr lang="en-US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43694" r="17119" b="-155"/>
          <a:stretch/>
        </p:blipFill>
        <p:spPr bwMode="auto">
          <a:xfrm>
            <a:off x="7551083" y="3578520"/>
            <a:ext cx="2106505" cy="23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8"/>
          <a:stretch/>
        </p:blipFill>
        <p:spPr bwMode="auto">
          <a:xfrm>
            <a:off x="8136128" y="1490472"/>
            <a:ext cx="3398520" cy="17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88" y="3368889"/>
            <a:ext cx="1751076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72531" y="1123287"/>
            <a:ext cx="1179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80D725"/>
                </a:solidFill>
                <a:sym typeface="Wingdings" panose="05000000000000000000" pitchFamily="2" charset="2"/>
              </a:rPr>
              <a:t></a:t>
            </a:r>
            <a:endParaRPr lang="en-US" sz="10000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9" y="1490472"/>
            <a:ext cx="4741404" cy="4489704"/>
          </a:xfrm>
        </p:spPr>
        <p:txBody>
          <a:bodyPr/>
          <a:lstStyle/>
          <a:p>
            <a:r>
              <a:rPr lang="en-US" sz="2000" dirty="0" smtClean="0"/>
              <a:t>2-d artwork is copyrightable</a:t>
            </a:r>
          </a:p>
          <a:p>
            <a:pPr lvl="1"/>
            <a:r>
              <a:rPr lang="en-US" sz="2000" dirty="0" smtClean="0"/>
              <a:t>(gray) wave pattern </a:t>
            </a:r>
          </a:p>
          <a:p>
            <a:pPr lvl="1"/>
            <a:r>
              <a:rPr lang="en-US" sz="2000" dirty="0" smtClean="0"/>
              <a:t>thick (orange) stripe that fades </a:t>
            </a:r>
          </a:p>
          <a:p>
            <a:pPr lvl="1"/>
            <a:r>
              <a:rPr lang="en-US" sz="2000" dirty="0" smtClean="0"/>
              <a:t>Spots of intermittent (orange) created by inner (orange) layer visible through the outer (gray) layer </a:t>
            </a:r>
          </a:p>
          <a:p>
            <a:r>
              <a:rPr lang="en-US" sz="2000" dirty="0" smtClean="0"/>
              <a:t>3-d sculptural work is copyrightable</a:t>
            </a:r>
          </a:p>
          <a:p>
            <a:pPr lvl="1"/>
            <a:r>
              <a:rPr lang="en-US" sz="2000" dirty="0" smtClean="0"/>
              <a:t>Not discussed in the decision; </a:t>
            </a:r>
            <a:r>
              <a:rPr lang="en-US" sz="2000" dirty="0"/>
              <a:t>the “ruffling” (ridges) on the sidewall and midsole; </a:t>
            </a:r>
            <a:r>
              <a:rPr lang="en-US" sz="2000" u="sng" dirty="0" smtClean="0"/>
              <a:t>not</a:t>
            </a:r>
            <a:r>
              <a:rPr lang="en-US" sz="2000" dirty="0" smtClean="0"/>
              <a:t> </a:t>
            </a:r>
            <a:r>
              <a:rPr lang="en-US" sz="2000" dirty="0"/>
              <a:t>the overall shape of the </a:t>
            </a:r>
            <a:r>
              <a:rPr lang="en-US" sz="2000" dirty="0" smtClean="0"/>
              <a:t>shoe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Yeezy</a:t>
            </a:r>
            <a:r>
              <a:rPr lang="en-US" dirty="0" smtClean="0"/>
              <a:t> Boost 350 Version 2 </a:t>
            </a:r>
            <a:r>
              <a:rPr lang="en-US" dirty="0"/>
              <a:t>shoe (</a:t>
            </a:r>
            <a:r>
              <a:rPr lang="en-US" dirty="0" err="1"/>
              <a:t>CORB</a:t>
            </a:r>
            <a:r>
              <a:rPr lang="en-US" dirty="0"/>
              <a:t> May 2019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6" y="3528318"/>
            <a:ext cx="3703320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06" y="1508889"/>
            <a:ext cx="369570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32" y="4157472"/>
            <a:ext cx="1376934" cy="18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4481" y="2314159"/>
            <a:ext cx="3036064" cy="13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19570" y="1156180"/>
            <a:ext cx="1179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80D725"/>
                </a:solidFill>
                <a:sym typeface="Wingdings" panose="05000000000000000000" pitchFamily="2" charset="2"/>
              </a:rPr>
              <a:t></a:t>
            </a:r>
            <a:endParaRPr lang="en-US" sz="10000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9" y="1490472"/>
            <a:ext cx="5711952" cy="4489704"/>
          </a:xfrm>
        </p:spPr>
        <p:txBody>
          <a:bodyPr/>
          <a:lstStyle/>
          <a:p>
            <a:r>
              <a:rPr lang="en-US" sz="2000" dirty="0"/>
              <a:t>The logo alone is </a:t>
            </a:r>
            <a:r>
              <a:rPr lang="en-US" sz="2000" dirty="0" smtClean="0"/>
              <a:t>copyrightable</a:t>
            </a:r>
            <a:endParaRPr lang="en-US" sz="2000" dirty="0"/>
          </a:p>
          <a:p>
            <a:pPr lvl="1"/>
            <a:r>
              <a:rPr lang="en-US" sz="2000" dirty="0"/>
              <a:t>a creative rendering of a shield and different tool shapes</a:t>
            </a:r>
          </a:p>
          <a:p>
            <a:r>
              <a:rPr lang="en-US" sz="2000" dirty="0" smtClean="0"/>
              <a:t>The work </a:t>
            </a:r>
            <a:r>
              <a:rPr lang="en-US" sz="2000" b="1" dirty="0" smtClean="0"/>
              <a:t>as a whole </a:t>
            </a:r>
            <a:r>
              <a:rPr lang="en-US" sz="2000" dirty="0" smtClean="0"/>
              <a:t>is protectable</a:t>
            </a:r>
          </a:p>
          <a:p>
            <a:pPr lvl="1"/>
            <a:r>
              <a:rPr lang="en-US" sz="2000" dirty="0" smtClean="0"/>
              <a:t>Tools </a:t>
            </a:r>
            <a:r>
              <a:rPr lang="en-US" sz="2000" dirty="0"/>
              <a:t>are not copyrightable, but their arrangement is creative; they are not mechanical or routine, or standard or symmetrical 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41248" y="245552"/>
            <a:ext cx="7295885" cy="1325880"/>
          </a:xfrm>
        </p:spPr>
        <p:txBody>
          <a:bodyPr/>
          <a:lstStyle/>
          <a:p>
            <a:r>
              <a:rPr lang="en-US" dirty="0" smtClean="0"/>
              <a:t>Wilderness Survival Card (</a:t>
            </a:r>
            <a:r>
              <a:rPr lang="en-US" dirty="0" err="1" smtClean="0"/>
              <a:t>CORB</a:t>
            </a:r>
            <a:r>
              <a:rPr lang="en-US" dirty="0" smtClean="0"/>
              <a:t> Dec. 2019)</a:t>
            </a:r>
            <a:endParaRPr lang="en-US" dirty="0"/>
          </a:p>
        </p:txBody>
      </p:sp>
      <p:sp>
        <p:nvSpPr>
          <p:cNvPr id="4" name="AutoShape 4" descr="Image result for basketball"/>
          <p:cNvSpPr>
            <a:spLocks noChangeAspect="1" noChangeArrowheads="1"/>
          </p:cNvSpPr>
          <p:nvPr/>
        </p:nvSpPr>
        <p:spPr bwMode="auto">
          <a:xfrm>
            <a:off x="63500" y="-990600"/>
            <a:ext cx="2190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44891" y="1802087"/>
            <a:ext cx="5869305" cy="3473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17" y="2363586"/>
            <a:ext cx="1793081" cy="2350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5074" y="4718473"/>
            <a:ext cx="562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Logo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801188" y="6453282"/>
            <a:ext cx="1156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Survival Card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0762350" y="514502"/>
            <a:ext cx="1179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80D725"/>
                </a:solidFill>
                <a:sym typeface="Wingdings" panose="05000000000000000000" pitchFamily="2" charset="2"/>
              </a:rPr>
              <a:t></a:t>
            </a:r>
            <a:endParaRPr lang="en-US" sz="10000" dirty="0">
              <a:solidFill>
                <a:srgbClr val="80D72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634" y="1587578"/>
            <a:ext cx="1179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80D725"/>
                </a:solidFill>
                <a:sym typeface="Wingdings" panose="05000000000000000000" pitchFamily="2" charset="2"/>
              </a:rPr>
              <a:t></a:t>
            </a:r>
            <a:endParaRPr lang="en-US" sz="10000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50" y="1490472"/>
            <a:ext cx="10515598" cy="4489704"/>
          </a:xfrm>
        </p:spPr>
        <p:txBody>
          <a:bodyPr/>
          <a:lstStyle/>
          <a:p>
            <a:r>
              <a:rPr lang="en-US" sz="2000" dirty="0"/>
              <a:t>E</a:t>
            </a:r>
            <a:r>
              <a:rPr lang="en-US" sz="2000" dirty="0" smtClean="0"/>
              <a:t>lements </a:t>
            </a:r>
            <a:r>
              <a:rPr lang="en-US" sz="2000" dirty="0"/>
              <a:t>of the design (evenly spaced stripes, a sphere, and basic lines) are standard geometric </a:t>
            </a:r>
            <a:r>
              <a:rPr lang="en-US" sz="2000" dirty="0" smtClean="0"/>
              <a:t>shapes</a:t>
            </a:r>
          </a:p>
          <a:p>
            <a:r>
              <a:rPr lang="en-US" sz="2000" dirty="0"/>
              <a:t>Compilation is typical and </a:t>
            </a:r>
            <a:r>
              <a:rPr lang="en-US" sz="2000" dirty="0" smtClean="0"/>
              <a:t>predictable; merely follows a standard neoclassical-style column/pillar; commonly found in contemporary flatware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Colosseum Flatware Artwork (</a:t>
            </a:r>
            <a:r>
              <a:rPr lang="en-US" dirty="0" err="1" smtClean="0"/>
              <a:t>CORB</a:t>
            </a:r>
            <a:r>
              <a:rPr lang="en-US" dirty="0" smtClean="0"/>
              <a:t> Dec. 2019)</a:t>
            </a:r>
            <a:endParaRPr lang="en-US" dirty="0"/>
          </a:p>
        </p:txBody>
      </p:sp>
      <p:sp>
        <p:nvSpPr>
          <p:cNvPr id="4" name="AutoShape 4" descr="Image result for basketball"/>
          <p:cNvSpPr>
            <a:spLocks noChangeAspect="1" noChangeArrowheads="1"/>
          </p:cNvSpPr>
          <p:nvPr/>
        </p:nvSpPr>
        <p:spPr bwMode="auto">
          <a:xfrm>
            <a:off x="63500" y="-990600"/>
            <a:ext cx="2190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46" r="41416" b="14033"/>
          <a:stretch/>
        </p:blipFill>
        <p:spPr>
          <a:xfrm rot="10800000">
            <a:off x="2069105" y="3708646"/>
            <a:ext cx="2644980" cy="2451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68" r="30684"/>
          <a:stretch/>
        </p:blipFill>
        <p:spPr>
          <a:xfrm>
            <a:off x="5911952" y="3784397"/>
            <a:ext cx="892637" cy="2286000"/>
          </a:xfrm>
          <a:prstGeom prst="rect">
            <a:avLst/>
          </a:prstGeom>
        </p:spPr>
      </p:pic>
      <p:pic>
        <p:nvPicPr>
          <p:cNvPr id="1026" name="Picture 2" descr="https://www.libertytabletop.com/wp-content/uploads/2014/10/Lincoln-200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10025" b="14507"/>
          <a:stretch/>
        </p:blipFill>
        <p:spPr bwMode="auto">
          <a:xfrm>
            <a:off x="7483426" y="3874905"/>
            <a:ext cx="2298498" cy="21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yssa Teasp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0" t="28952" r="43598" b="5676"/>
          <a:stretch/>
        </p:blipFill>
        <p:spPr bwMode="auto">
          <a:xfrm>
            <a:off x="10129705" y="3537648"/>
            <a:ext cx="694967" cy="26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lph Lauren Flatware Veranda (Stainless) Place/Oval Soup Sp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6503" y="4554977"/>
            <a:ext cx="2628900" cy="5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3119" t="7538" r="2530" b="9658"/>
          <a:stretch/>
        </p:blipFill>
        <p:spPr>
          <a:xfrm>
            <a:off x="1301540" y="3651610"/>
            <a:ext cx="647926" cy="2508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011" y="3630833"/>
            <a:ext cx="485518" cy="25496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dirty="0" smtClean="0"/>
              <a:t>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4517" y="3693906"/>
            <a:ext cx="485518" cy="25472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dirty="0" smtClean="0"/>
              <a:t>CITED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05121" y="6037093"/>
            <a:ext cx="562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1900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2716" y="6086333"/>
            <a:ext cx="119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10/29/14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63060" y="6086333"/>
            <a:ext cx="119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2/9/18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17570" y="6102551"/>
            <a:ext cx="54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2007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80344" y="5413230"/>
            <a:ext cx="104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3/2/15?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175403" y="4388951"/>
            <a:ext cx="2872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41248" y="265589"/>
            <a:ext cx="10515600" cy="132588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Chalk holder in </a:t>
            </a:r>
            <a:r>
              <a:rPr lang="en-US" i="1" dirty="0" err="1" smtClean="0"/>
              <a:t>Lanard</a:t>
            </a:r>
            <a:r>
              <a:rPr lang="en-US" i="1" dirty="0" smtClean="0"/>
              <a:t> </a:t>
            </a:r>
            <a:r>
              <a:rPr lang="en-US" i="1" dirty="0"/>
              <a:t>Toys Ltd v. Dolgencorp LLC </a:t>
            </a:r>
            <a:r>
              <a:rPr lang="en-US" dirty="0"/>
              <a:t>(Fed. Cir. May 14, 2020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AutoShape 2" descr="https://1.next.westlaw.com/Link/Document/Blob/I814a87904c3e11ea89befbd513a550c4.png?originationContext=document&amp;transitionType=DocumentImage&amp;uniqueId=ab6a9d0c-fc87-4c5d-aed5-f6adb1083499&amp;contextData=(sc.Search)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41248" y="1490472"/>
            <a:ext cx="7142819" cy="44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/>
              <a:t>1) Separate identification of pictorial/graphical features:</a:t>
            </a:r>
            <a:r>
              <a:rPr lang="en-US" sz="2000" dirty="0"/>
              <a:t> “Cartoonish no. 2 pencil sculptural work” cannot be identified separately from the utility of “storing and holding chalk and facilitating writing or drawing.”</a:t>
            </a:r>
          </a:p>
          <a:p>
            <a:r>
              <a:rPr lang="en-US" sz="2000" b="1" dirty="0"/>
              <a:t>(2) Independent existence: </a:t>
            </a:r>
            <a:r>
              <a:rPr lang="en-US" sz="2000" dirty="0"/>
              <a:t>Cartoonish no. 2 pencil sculptural work is incapable of existing independently of its utility</a:t>
            </a:r>
          </a:p>
          <a:p>
            <a:pPr lvl="1"/>
            <a:r>
              <a:rPr lang="en-US" sz="2000" dirty="0"/>
              <a:t> “[T]he pencil design does not merely </a:t>
            </a:r>
            <a:r>
              <a:rPr lang="en-US" sz="2000" i="1" dirty="0"/>
              <a:t>encase</a:t>
            </a:r>
            <a:r>
              <a:rPr lang="en-US" sz="2000" dirty="0"/>
              <a:t> or </a:t>
            </a:r>
            <a:r>
              <a:rPr lang="en-US" sz="2000" i="1" dirty="0"/>
              <a:t>disguise</a:t>
            </a:r>
            <a:r>
              <a:rPr lang="en-US" sz="2000" dirty="0"/>
              <a:t> the chalk holder, it is the chalk holder. When one imagines the pencil design as a separate work of sculptural art, one is merely picturing a replica of the chalk holder.”</a:t>
            </a:r>
          </a:p>
          <a:p>
            <a:endParaRPr lang="en-US" sz="2400" dirty="0"/>
          </a:p>
        </p:txBody>
      </p:sp>
      <p:sp>
        <p:nvSpPr>
          <p:cNvPr id="5" name="AutoShape 4" descr="https://1.next.westlaw.com/Link/Document/Blob/I814a87904c3e11ea89befbd513a550c4.png?originationContext=document&amp;transitionType=DocumentImage&amp;uniqueId=ab6a9d0c-fc87-4c5d-aed5-f6adb1083499&amp;contextData=(sc.Search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58" t="12050" r="53707" b="6171"/>
          <a:stretch/>
        </p:blipFill>
        <p:spPr>
          <a:xfrm>
            <a:off x="8359387" y="1888067"/>
            <a:ext cx="2915168" cy="254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6770" y="1888067"/>
            <a:ext cx="28721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Copyrightable vs. Not Copyrightable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2249" y="1404778"/>
            <a:ext cx="5231102" cy="47074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67663" y="1417320"/>
            <a:ext cx="5833497" cy="4707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4221" r="9028" b="6692"/>
          <a:stretch/>
        </p:blipFill>
        <p:spPr bwMode="auto">
          <a:xfrm>
            <a:off x="6387838" y="1609346"/>
            <a:ext cx="2676950" cy="31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7997" t="12050" r="71679" b="6171"/>
          <a:stretch/>
        </p:blipFill>
        <p:spPr>
          <a:xfrm>
            <a:off x="10268871" y="3429489"/>
            <a:ext cx="739954" cy="2632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3119" t="7538" r="2530" b="9658"/>
          <a:stretch/>
        </p:blipFill>
        <p:spPr>
          <a:xfrm rot="5400000">
            <a:off x="7386628" y="4153546"/>
            <a:ext cx="647926" cy="25080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43" y="3429489"/>
            <a:ext cx="3296248" cy="1950628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2777" y="2340262"/>
            <a:ext cx="3036064" cy="13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8"/>
          <a:stretch/>
        </p:blipFill>
        <p:spPr bwMode="auto">
          <a:xfrm>
            <a:off x="2032102" y="1491943"/>
            <a:ext cx="3398520" cy="17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08" y="4732221"/>
            <a:ext cx="1263597" cy="13507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4963" y="1732636"/>
            <a:ext cx="1567815" cy="16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368" y="2679191"/>
            <a:ext cx="7917596" cy="2987318"/>
          </a:xfrm>
        </p:spPr>
        <p:txBody>
          <a:bodyPr/>
          <a:lstStyle/>
          <a:p>
            <a:r>
              <a:rPr lang="en-US" sz="3600" dirty="0" smtClean="0"/>
              <a:t>Ivy Clarice Estoesta</a:t>
            </a:r>
            <a:br>
              <a:rPr lang="en-US" sz="3600" dirty="0" smtClean="0"/>
            </a:br>
            <a:r>
              <a:rPr lang="en-US" sz="3600" dirty="0" smtClean="0"/>
              <a:t>Counsel</a:t>
            </a:r>
            <a:br>
              <a:rPr lang="en-US" sz="3600" dirty="0" smtClean="0"/>
            </a:br>
            <a:r>
              <a:rPr lang="en-US" sz="3600" dirty="0" smtClean="0"/>
              <a:t>Sterne, Kessler, Goldstein &amp; Fox</a:t>
            </a:r>
            <a:br>
              <a:rPr lang="en-US" sz="3600" dirty="0" smtClean="0"/>
            </a:br>
            <a:r>
              <a:rPr lang="en-US" sz="3600" dirty="0" smtClean="0"/>
              <a:t>iestoest@sternekessler.com </a:t>
            </a:r>
            <a:br>
              <a:rPr lang="en-US" sz="3600" dirty="0" smtClean="0"/>
            </a:br>
            <a:r>
              <a:rPr lang="en-US" sz="3600" dirty="0" smtClean="0"/>
              <a:t>(202) 772-8686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8428"/>
            <a:ext cx="2799220" cy="26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Which of these </a:t>
            </a:r>
            <a:r>
              <a:rPr lang="en-US" dirty="0" smtClean="0">
                <a:solidFill>
                  <a:schemeClr val="accent1"/>
                </a:solidFill>
              </a:rPr>
              <a:t>designs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copyrightable?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4221" r="9028" b="6692"/>
          <a:stretch/>
        </p:blipFill>
        <p:spPr bwMode="auto">
          <a:xfrm>
            <a:off x="1184305" y="1401246"/>
            <a:ext cx="2124094" cy="24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7997" t="12050" r="71679" b="6171"/>
          <a:stretch/>
        </p:blipFill>
        <p:spPr>
          <a:xfrm>
            <a:off x="10020313" y="3961614"/>
            <a:ext cx="701877" cy="24973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3119" t="7538" r="2530" b="9658"/>
          <a:stretch/>
        </p:blipFill>
        <p:spPr>
          <a:xfrm>
            <a:off x="8372308" y="3764690"/>
            <a:ext cx="699321" cy="2707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692" y="4179260"/>
            <a:ext cx="3296248" cy="1950628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3" y="4423864"/>
            <a:ext cx="3036064" cy="13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8"/>
          <a:stretch/>
        </p:blipFill>
        <p:spPr bwMode="auto">
          <a:xfrm>
            <a:off x="7208573" y="1771737"/>
            <a:ext cx="3398520" cy="17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1358" y="1713822"/>
            <a:ext cx="1263597" cy="13507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160" y="1791781"/>
            <a:ext cx="1567815" cy="1696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4265" y="1449201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5209" y="1475168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78157" y="1475168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16928" y="1428825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5384" y="4138412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40197" y="3879171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81029" y="3943593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786725" y="3949471"/>
            <a:ext cx="57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2-D/Non-Applied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8023352" cy="4489704"/>
          </a:xfrm>
        </p:spPr>
        <p:txBody>
          <a:bodyPr/>
          <a:lstStyle/>
          <a:p>
            <a:r>
              <a:rPr lang="en-US" sz="2000" dirty="0" smtClean="0"/>
              <a:t>Independent creation</a:t>
            </a:r>
          </a:p>
          <a:p>
            <a:r>
              <a:rPr lang="en-US" sz="2000" dirty="0" smtClean="0"/>
              <a:t>Sufficient creativity</a:t>
            </a:r>
          </a:p>
          <a:p>
            <a:pPr lvl="1"/>
            <a:r>
              <a:rPr lang="en-US" sz="2000" dirty="0" smtClean="0"/>
              <a:t>Low threshold: “minimal degree of creativity.” </a:t>
            </a:r>
            <a:r>
              <a:rPr lang="en-US" sz="2000" i="1" dirty="0" smtClean="0"/>
              <a:t>Feist </a:t>
            </a:r>
            <a:r>
              <a:rPr lang="en-US" sz="2000" i="1" dirty="0" err="1" smtClean="0"/>
              <a:t>Publ’ns</a:t>
            </a:r>
            <a:r>
              <a:rPr lang="en-US" sz="2000" i="1" dirty="0" smtClean="0"/>
              <a:t> v. Rural Tel. Serv. Co.</a:t>
            </a:r>
            <a:r>
              <a:rPr lang="en-US" sz="2000" dirty="0" smtClean="0"/>
              <a:t>, 499 U.S. 340, 345 (1991).</a:t>
            </a:r>
          </a:p>
          <a:p>
            <a:r>
              <a:rPr lang="en-US" sz="2000" dirty="0"/>
              <a:t>Works not subject to copyright include </a:t>
            </a:r>
            <a:r>
              <a:rPr lang="en-US" sz="2000" dirty="0" smtClean="0"/>
              <a:t>“familiar </a:t>
            </a:r>
            <a:r>
              <a:rPr lang="en-US" sz="2000" dirty="0"/>
              <a:t>symbols or designs; mere variations of typographic ornamentation, lettering or coloring; [and] … [</a:t>
            </a:r>
            <a:r>
              <a:rPr lang="en-US" sz="2000" dirty="0" smtClean="0"/>
              <a:t>t]</a:t>
            </a:r>
            <a:r>
              <a:rPr lang="en-US" sz="2000" dirty="0" err="1" smtClean="0"/>
              <a:t>ypeface</a:t>
            </a:r>
            <a:r>
              <a:rPr lang="en-US" sz="2000" dirty="0" smtClean="0"/>
              <a:t> </a:t>
            </a:r>
            <a:r>
              <a:rPr lang="en-US" sz="2000" dirty="0"/>
              <a:t>as typeface.” 37 CFR 202.1(a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Copyright Office guidance</a:t>
            </a:r>
            <a:r>
              <a:rPr lang="en-US" sz="2000" dirty="0"/>
              <a:t>: </a:t>
            </a:r>
            <a:r>
              <a:rPr lang="en-US" sz="2000" dirty="0" smtClean="0"/>
              <a:t>Works that merely consists of familiar symbols or designs may not be copyrightable unless the work, as a whole, is sufficiently creative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Copyrightability</a:t>
            </a:r>
            <a:r>
              <a:rPr lang="en-US" dirty="0" smtClean="0"/>
              <a:t> of 2-D Non-applied Designs in the U.S. – Originality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5779" r="2416" b="9678"/>
          <a:stretch/>
        </p:blipFill>
        <p:spPr bwMode="auto">
          <a:xfrm>
            <a:off x="9885572" y="1969628"/>
            <a:ext cx="1993188" cy="11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72" y="3999607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7473019" cy="4489704"/>
          </a:xfrm>
        </p:spPr>
        <p:txBody>
          <a:bodyPr/>
          <a:lstStyle/>
          <a:p>
            <a:r>
              <a:rPr lang="en-US" sz="2000" dirty="0" smtClean="0"/>
              <a:t>Elements </a:t>
            </a:r>
            <a:r>
              <a:rPr lang="en-US" sz="2000" dirty="0"/>
              <a:t>separately and as a whole are insufficiently creative</a:t>
            </a:r>
          </a:p>
          <a:p>
            <a:pPr lvl="1"/>
            <a:r>
              <a:rPr lang="en-US" sz="2000" dirty="0"/>
              <a:t>“Diamonds and a six-sided arrowhead shaped polygon are </a:t>
            </a:r>
            <a:r>
              <a:rPr lang="en-US" sz="2000" dirty="0" err="1"/>
              <a:t>uncopyrightable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standard geometric shapes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“display of a few geometric shapes in a preordained or obvious arrangement”</a:t>
            </a:r>
          </a:p>
          <a:p>
            <a:pPr lvl="1"/>
            <a:r>
              <a:rPr lang="en-US" sz="2000" dirty="0"/>
              <a:t>“elements create yet another geometric shape and the result of a single graphic design element repeated in symmetrical straight diagonal lines with standard coloring” </a:t>
            </a:r>
          </a:p>
          <a:p>
            <a:pPr lvl="1"/>
            <a:r>
              <a:rPr lang="en-US" sz="2000" dirty="0"/>
              <a:t>3-D effect is not per se evidence of creativity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Alfred Dunhill </a:t>
            </a:r>
            <a:r>
              <a:rPr lang="en-US" dirty="0" smtClean="0"/>
              <a:t>Limited “</a:t>
            </a:r>
            <a:r>
              <a:rPr lang="en-US" dirty="0"/>
              <a:t>Engine </a:t>
            </a:r>
            <a:r>
              <a:rPr lang="en-US" dirty="0" smtClean="0"/>
              <a:t>Turn” fabric pattern design (</a:t>
            </a:r>
            <a:r>
              <a:rPr lang="en-US" dirty="0" err="1" smtClean="0"/>
              <a:t>CORB</a:t>
            </a:r>
            <a:r>
              <a:rPr lang="en-US" dirty="0" smtClean="0"/>
              <a:t> Sep. </a:t>
            </a:r>
            <a:r>
              <a:rPr lang="en-US" dirty="0"/>
              <a:t>2019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4221" r="9028" b="6692"/>
          <a:stretch/>
        </p:blipFill>
        <p:spPr bwMode="auto">
          <a:xfrm>
            <a:off x="9046588" y="1292191"/>
            <a:ext cx="2094270" cy="24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0451" y="222450"/>
            <a:ext cx="28721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merican Airlines debuts new logo and liv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98" y="3946111"/>
            <a:ext cx="2232660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037" y="3309897"/>
            <a:ext cx="2523963" cy="267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2086" y="6078516"/>
            <a:ext cx="1680519" cy="37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6484182" cy="448970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Combination of colors and shapes </a:t>
            </a:r>
            <a:r>
              <a:rPr lang="en-US" sz="2400" dirty="0" smtClean="0"/>
              <a:t>is sufficiently creative</a:t>
            </a:r>
          </a:p>
          <a:p>
            <a:pPr lvl="1"/>
            <a:r>
              <a:rPr lang="en-US" dirty="0" smtClean="0"/>
              <a:t>“The work includes two curved triangle shapes side-by-side, placed above a polygon shape … with an eight-point star placed in the middle of the right sail that curves to match the outside curved angle of the sail.”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Northwind</a:t>
            </a:r>
            <a:r>
              <a:rPr lang="en-US" dirty="0" smtClean="0"/>
              <a:t> logo (</a:t>
            </a:r>
            <a:r>
              <a:rPr lang="en-US" dirty="0" err="1" smtClean="0"/>
              <a:t>CORB</a:t>
            </a:r>
            <a:r>
              <a:rPr lang="en-US" dirty="0" smtClean="0"/>
              <a:t> Oct. 2020)</a:t>
            </a:r>
            <a:endParaRPr lang="en-US" dirty="0"/>
          </a:p>
        </p:txBody>
      </p:sp>
      <p:sp>
        <p:nvSpPr>
          <p:cNvPr id="4" name="AutoShape 4" descr="Image result for basketball"/>
          <p:cNvSpPr>
            <a:spLocks noChangeAspect="1" noChangeArrowheads="1"/>
          </p:cNvSpPr>
          <p:nvPr/>
        </p:nvSpPr>
        <p:spPr bwMode="auto">
          <a:xfrm>
            <a:off x="63500" y="-990600"/>
            <a:ext cx="2190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747" y="2499360"/>
            <a:ext cx="1657350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0839" y="1502195"/>
            <a:ext cx="1179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80D725"/>
                </a:solidFill>
                <a:sym typeface="Wingdings" panose="05000000000000000000" pitchFamily="2" charset="2"/>
              </a:rPr>
              <a:t></a:t>
            </a:r>
            <a:endParaRPr lang="en-US" sz="10000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8311219" cy="4489704"/>
          </a:xfrm>
        </p:spPr>
        <p:txBody>
          <a:bodyPr/>
          <a:lstStyle/>
          <a:p>
            <a:r>
              <a:rPr lang="en-US" sz="2400" dirty="0" smtClean="0"/>
              <a:t>Constituent elements of the work (feet and heart) are </a:t>
            </a:r>
            <a:r>
              <a:rPr lang="en-US" sz="2400" b="1" dirty="0" smtClean="0">
                <a:solidFill>
                  <a:schemeClr val="accent1"/>
                </a:solidFill>
              </a:rPr>
              <a:t>common and familiar</a:t>
            </a:r>
          </a:p>
          <a:p>
            <a:pPr lvl="1"/>
            <a:r>
              <a:rPr lang="en-US" sz="2000" dirty="0" smtClean="0"/>
              <a:t>Standard heart design</a:t>
            </a:r>
          </a:p>
          <a:p>
            <a:pPr lvl="1"/>
            <a:r>
              <a:rPr lang="en-US" sz="2000" dirty="0" smtClean="0"/>
              <a:t>Footprints are not determined by creative choices; </a:t>
            </a:r>
            <a:r>
              <a:rPr lang="en-US" sz="2000" b="1" dirty="0" smtClean="0">
                <a:solidFill>
                  <a:schemeClr val="accent1"/>
                </a:solidFill>
              </a:rPr>
              <a:t>dictated by human physiology 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Arrangement demonstrates de </a:t>
            </a:r>
            <a:r>
              <a:rPr lang="en-US" sz="2400" dirty="0" err="1" smtClean="0"/>
              <a:t>minimus</a:t>
            </a:r>
            <a:r>
              <a:rPr lang="en-US" sz="2400" dirty="0" smtClean="0"/>
              <a:t> creativity; follows the natural physiology of foot arches forming curves that are similar to the curves in a standard heart design. </a:t>
            </a:r>
          </a:p>
          <a:p>
            <a:pPr lvl="1"/>
            <a:endParaRPr lang="en-US" sz="2000" dirty="0" smtClean="0"/>
          </a:p>
          <a:p>
            <a:pPr lvl="1"/>
            <a:endParaRPr lang="en-US" sz="1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Heart in Feet (</a:t>
            </a:r>
            <a:r>
              <a:rPr lang="en-US" dirty="0" err="1" smtClean="0"/>
              <a:t>CORB</a:t>
            </a:r>
            <a:r>
              <a:rPr lang="en-US" dirty="0" smtClean="0"/>
              <a:t> Dec. 2019)</a:t>
            </a:r>
            <a:endParaRPr lang="en-US" dirty="0"/>
          </a:p>
        </p:txBody>
      </p:sp>
      <p:sp>
        <p:nvSpPr>
          <p:cNvPr id="4" name="AutoShape 4" descr="Image result for basketball"/>
          <p:cNvSpPr>
            <a:spLocks noChangeAspect="1" noChangeArrowheads="1"/>
          </p:cNvSpPr>
          <p:nvPr/>
        </p:nvSpPr>
        <p:spPr bwMode="auto">
          <a:xfrm>
            <a:off x="63500" y="-990600"/>
            <a:ext cx="2190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820" y="1085850"/>
            <a:ext cx="2314575" cy="2505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40746" y="4808871"/>
            <a:ext cx="4014744" cy="1060047"/>
            <a:chOff x="7364546" y="5421441"/>
            <a:chExt cx="4014744" cy="10600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5827" b="13289"/>
            <a:stretch/>
          </p:blipFill>
          <p:spPr>
            <a:xfrm>
              <a:off x="8240878" y="5560029"/>
              <a:ext cx="1111576" cy="9041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4546" y="5796616"/>
              <a:ext cx="584856" cy="5316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949402" y="5864241"/>
              <a:ext cx="287289" cy="2957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49351" y="5951465"/>
              <a:ext cx="433631" cy="183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2982" y="5421441"/>
              <a:ext cx="979435" cy="10600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5116" y="5649058"/>
              <a:ext cx="314174" cy="57310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152467" y="68185"/>
            <a:ext cx="28721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3-D/Applied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does not protect useful articles</a:t>
            </a:r>
          </a:p>
          <a:p>
            <a:r>
              <a:rPr lang="en-US" dirty="0" smtClean="0"/>
              <a:t>But, artistic features applied on/incorporated into a useful article may be eligible for copyright protection if they constitute (sufficiently original) pictorial, graphic, or sculptural works that </a:t>
            </a:r>
            <a:r>
              <a:rPr lang="en-US" b="1" dirty="0" smtClean="0"/>
              <a:t>(1) </a:t>
            </a:r>
            <a:r>
              <a:rPr lang="en-US" dirty="0" smtClean="0"/>
              <a:t>can be identified separately from, and </a:t>
            </a:r>
            <a:r>
              <a:rPr lang="en-US" b="1" dirty="0" smtClean="0"/>
              <a:t>(2) </a:t>
            </a:r>
            <a:r>
              <a:rPr lang="en-US" dirty="0" smtClean="0"/>
              <a:t>are capable of existing independently of, the utilitarian aspects of the article. </a:t>
            </a:r>
            <a:r>
              <a:rPr lang="en-US" i="1" dirty="0" smtClean="0"/>
              <a:t>Star </a:t>
            </a:r>
            <a:r>
              <a:rPr lang="en-US" i="1" dirty="0" err="1" smtClean="0"/>
              <a:t>Athletica</a:t>
            </a:r>
            <a:r>
              <a:rPr lang="en-US" i="1" dirty="0" smtClean="0"/>
              <a:t>, LLC v. Varsity Brands, Inc.</a:t>
            </a:r>
            <a:r>
              <a:rPr lang="en-US" dirty="0" smtClean="0"/>
              <a:t>, 137 S. Ct. 1002, 1007 (2017)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Copyrightability</a:t>
            </a:r>
            <a:r>
              <a:rPr lang="en-US" dirty="0"/>
              <a:t> of A</a:t>
            </a:r>
            <a:r>
              <a:rPr lang="en-US" dirty="0" smtClean="0"/>
              <a:t>pplied </a:t>
            </a:r>
            <a:r>
              <a:rPr lang="en-US" dirty="0"/>
              <a:t>D</a:t>
            </a:r>
            <a:r>
              <a:rPr lang="en-US" dirty="0" smtClean="0"/>
              <a:t>esigns </a:t>
            </a:r>
            <a:r>
              <a:rPr lang="en-US" dirty="0"/>
              <a:t>in the U.S</a:t>
            </a:r>
            <a:r>
              <a:rPr lang="en-US" dirty="0" smtClean="0"/>
              <a:t>. -  Originality + </a:t>
            </a:r>
            <a:r>
              <a:rPr lang="en-US" dirty="0" err="1" smtClean="0"/>
              <a:t>Separability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rnekessler">
  <a:themeElements>
    <a:clrScheme name="3-8-18">
      <a:dk1>
        <a:srgbClr val="000000"/>
      </a:dk1>
      <a:lt1>
        <a:srgbClr val="FFFFFF"/>
      </a:lt1>
      <a:dk2>
        <a:srgbClr val="FFFFFF"/>
      </a:dk2>
      <a:lt2>
        <a:srgbClr val="F4F4F4"/>
      </a:lt2>
      <a:accent1>
        <a:srgbClr val="4E1F60"/>
      </a:accent1>
      <a:accent2>
        <a:srgbClr val="80D624"/>
      </a:accent2>
      <a:accent3>
        <a:srgbClr val="E9E9E9"/>
      </a:accent3>
      <a:accent4>
        <a:srgbClr val="7F259F"/>
      </a:accent4>
      <a:accent5>
        <a:srgbClr val="73C61A"/>
      </a:accent5>
      <a:accent6>
        <a:srgbClr val="B2AEB4"/>
      </a:accent6>
      <a:hlink>
        <a:srgbClr val="4E1F60"/>
      </a:hlink>
      <a:folHlink>
        <a:srgbClr val="73C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A37BB958-CE10-4BBE-B9E6-F6B9C75F33E3}" vid="{CF6F76E3-FC1F-44B7-B842-45B1B2681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3847</TotalTime>
  <Words>904</Words>
  <Application>Microsoft Office PowerPoint</Application>
  <PresentationFormat>Widescreen</PresentationFormat>
  <Paragraphs>99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.AppleSystemUIFont</vt:lpstr>
      <vt:lpstr>.LucidaGrandeUI</vt:lpstr>
      <vt:lpstr>Arial</vt:lpstr>
      <vt:lpstr>Calibri</vt:lpstr>
      <vt:lpstr>Wingdings</vt:lpstr>
      <vt:lpstr>sternekessler</vt:lpstr>
      <vt:lpstr>Lightning Round II: Update on Copyright Protection for 2D and 3D Designs</vt:lpstr>
      <vt:lpstr>Which of these designs are copyrightable?</vt:lpstr>
      <vt:lpstr>2-D/Non-Applied Designs</vt:lpstr>
      <vt:lpstr>Copyrightability of 2-D Non-applied Designs in the U.S. – Originality </vt:lpstr>
      <vt:lpstr>Alfred Dunhill Limited “Engine Turn” fabric pattern design (CORB Sep. 2019)</vt:lpstr>
      <vt:lpstr>Northwind logo (CORB Oct. 2020)</vt:lpstr>
      <vt:lpstr>Heart in Feet (CORB Dec. 2019)</vt:lpstr>
      <vt:lpstr>3-D/Applied Designs</vt:lpstr>
      <vt:lpstr>Copyrightability of Applied Designs in the U.S. -  Originality + Separability</vt:lpstr>
      <vt:lpstr>Yeezy Boost 350 Version 1 shoe (CORB May 2019)</vt:lpstr>
      <vt:lpstr>Yeezy Boost 350 Version 2 shoe (CORB May 2019)</vt:lpstr>
      <vt:lpstr>Wilderness Survival Card (CORB Dec. 2019)</vt:lpstr>
      <vt:lpstr>Colosseum Flatware Artwork (CORB Dec. 2019)</vt:lpstr>
      <vt:lpstr> Chalk holder in Lanard Toys Ltd v. Dolgencorp LLC (Fed. Cir. May 14, 2020)</vt:lpstr>
      <vt:lpstr>Copyrightable vs. Not Copyrightable</vt:lpstr>
      <vt:lpstr>Ivy Clarice Estoesta Counsel Sterne, Kessler, Goldstein &amp; Fox iestoest@sternekessler.com  (202) 772-8686</vt:lpstr>
    </vt:vector>
  </TitlesOfParts>
  <Company>SterneKessler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Ivy Estoesta</dc:creator>
  <cp:lastModifiedBy>Sarah Seale</cp:lastModifiedBy>
  <cp:revision>114</cp:revision>
  <cp:lastPrinted>2020-12-09T17:54:06Z</cp:lastPrinted>
  <dcterms:created xsi:type="dcterms:W3CDTF">2020-12-03T19:10:09Z</dcterms:created>
  <dcterms:modified xsi:type="dcterms:W3CDTF">2020-12-11T16:07:43Z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